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368" r:id="rId2"/>
    <p:sldId id="369" r:id="rId3"/>
    <p:sldId id="378" r:id="rId4"/>
    <p:sldId id="389" r:id="rId5"/>
    <p:sldId id="377" r:id="rId6"/>
    <p:sldId id="532" r:id="rId7"/>
    <p:sldId id="380" r:id="rId8"/>
  </p:sldIdLst>
  <p:sldSz cx="9144000" cy="5715000" type="screen16x10"/>
  <p:notesSz cx="7099300" cy="10234613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  <p15:guide id="3" orient="horz" pos="3224">
          <p15:clr>
            <a:srgbClr val="A4A3A4"/>
          </p15:clr>
        </p15:guide>
        <p15:guide id="4" pos="223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0253F"/>
    <a:srgbClr val="25406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9D7B26C5-4107-4FEC-AEDC-1716B250A1EF}" styleName="淺色樣式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16DA210-FB5B-4158-B5E0-FEB733F419BA}" styleName="淺色樣式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7AC3CCA-C797-4891-BE02-D94E43425B78}" styleName="中等深淺樣式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775DCB02-9BB8-47FD-8907-85C794F793BA}" styleName="佈景主題樣式 1 - 輔色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5940675A-B579-460E-94D1-54222C63F5DA}" styleName="無樣式、表格格線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642" y="90"/>
      </p:cViewPr>
      <p:guideLst>
        <p:guide orient="horz" pos="180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5" d="100"/>
          <a:sy n="55" d="100"/>
        </p:scale>
        <p:origin x="-2904" y="-78"/>
      </p:cViewPr>
      <p:guideLst>
        <p:guide orient="horz" pos="2880"/>
        <p:guide pos="2160"/>
        <p:guide orient="horz" pos="3224"/>
        <p:guide pos="22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C43F3EC3-9637-44F7-AFC2-C5443F5AFA46}" type="datetimeFigureOut">
              <a:rPr lang="zh-TW" altLang="en-US" smtClean="0"/>
              <a:t>2022/5/18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617E464E-4081-426F-8F91-88FF97EC6B4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369960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41B2B596-2266-407E-B3B1-F219A8A1A695}" type="datetimeFigureOut">
              <a:rPr lang="zh-TW" altLang="en-US" smtClean="0"/>
              <a:t>2022/5/18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481013" y="768350"/>
            <a:ext cx="613727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vert="horz" lIns="99048" tIns="49524" rIns="99048" bIns="49524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D3B4A5F5-ADF2-4FD1-95A2-B23ABFDD236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345734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890" y="-1"/>
            <a:ext cx="9153890" cy="5721181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8" name="圖片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001" y="4644900"/>
            <a:ext cx="1680751" cy="691667"/>
          </a:xfrm>
          <a:prstGeom prst="rect">
            <a:avLst/>
          </a:prstGeom>
        </p:spPr>
      </p:pic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043608" y="1849388"/>
            <a:ext cx="2520280" cy="648072"/>
          </a:xfrm>
        </p:spPr>
        <p:txBody>
          <a:bodyPr>
            <a:normAutofit/>
          </a:bodyPr>
          <a:lstStyle>
            <a:lvl1pPr marL="0" indent="0" algn="l">
              <a:spcBef>
                <a:spcPts val="60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dirty="0"/>
              <a:t>按一下以編輯母片副標題樣式</a:t>
            </a:r>
          </a:p>
        </p:txBody>
      </p:sp>
      <p:sp>
        <p:nvSpPr>
          <p:cNvPr id="9" name="標題 8"/>
          <p:cNvSpPr>
            <a:spLocks noGrp="1"/>
          </p:cNvSpPr>
          <p:nvPr>
            <p:ph type="title"/>
          </p:nvPr>
        </p:nvSpPr>
        <p:spPr>
          <a:xfrm>
            <a:off x="1030570" y="625252"/>
            <a:ext cx="6061710" cy="939372"/>
          </a:xfrm>
        </p:spPr>
        <p:txBody>
          <a:bodyPr>
            <a:normAutofit/>
          </a:bodyPr>
          <a:lstStyle>
            <a:lvl1pPr algn="l"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4" name="矩形 3"/>
          <p:cNvSpPr/>
          <p:nvPr userDrawn="1"/>
        </p:nvSpPr>
        <p:spPr>
          <a:xfrm>
            <a:off x="755576" y="409228"/>
            <a:ext cx="6624736" cy="2232248"/>
          </a:xfrm>
          <a:prstGeom prst="rect">
            <a:avLst/>
          </a:pr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6" name="直線接點 5"/>
          <p:cNvCxnSpPr/>
          <p:nvPr userDrawn="1"/>
        </p:nvCxnSpPr>
        <p:spPr>
          <a:xfrm>
            <a:off x="971600" y="1705372"/>
            <a:ext cx="6264696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959402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67544" y="265212"/>
            <a:ext cx="7067128" cy="648072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>
            <a:lvl4pPr>
              <a:defRPr sz="1400"/>
            </a:lvl4pPr>
            <a:lvl5pPr>
              <a:defRPr sz="1200"/>
            </a:lvl5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sp>
        <p:nvSpPr>
          <p:cNvPr id="14" name="投影片編號版面配置區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254061"/>
                </a:solidFill>
              </a:defRPr>
            </a:lvl1pPr>
          </a:lstStyle>
          <a:p>
            <a:fld id="{FEF783C1-2AC3-4E25-90B8-E47C3C321266}" type="slidenum">
              <a:rPr lang="zh-TW" altLang="en-US" smtClean="0"/>
              <a:pPr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4441960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Content">
    <p:bg>
      <p:bgPr>
        <a:solidFill>
          <a:srgbClr val="1025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67544" y="265212"/>
            <a:ext cx="7067128" cy="648072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bg1"/>
                </a:solidFill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sp>
        <p:nvSpPr>
          <p:cNvPr id="14" name="投影片編號版面配置區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EF783C1-2AC3-4E25-90B8-E47C3C321266}" type="slidenum">
              <a:rPr lang="zh-TW" altLang="en-US" smtClean="0"/>
              <a:pPr/>
              <a:t>‹#›</a:t>
            </a:fld>
            <a:endParaRPr lang="zh-TW" altLang="en-US" dirty="0"/>
          </a:p>
        </p:txBody>
      </p:sp>
      <p:cxnSp>
        <p:nvCxnSpPr>
          <p:cNvPr id="7" name="直線接點 6"/>
          <p:cNvCxnSpPr/>
          <p:nvPr userDrawn="1"/>
        </p:nvCxnSpPr>
        <p:spPr>
          <a:xfrm>
            <a:off x="467544" y="913284"/>
            <a:ext cx="8136904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24354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reaking Page">
    <p:bg>
      <p:bgPr>
        <a:solidFill>
          <a:srgbClr val="1025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95399" y="337220"/>
            <a:ext cx="8148399" cy="1008112"/>
          </a:xfrm>
        </p:spPr>
        <p:txBody>
          <a:bodyPr anchor="b">
            <a:normAutofit/>
          </a:bodyPr>
          <a:lstStyle>
            <a:lvl1pPr marL="0" indent="0">
              <a:buNone/>
              <a:defRPr sz="280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dirty="0"/>
              <a:t>按一下以編輯母片文字樣式</a:t>
            </a: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EF783C1-2AC3-4E25-90B8-E47C3C321266}" type="slidenum">
              <a:rPr lang="zh-TW" altLang="en-US" smtClean="0"/>
              <a:pPr/>
              <a:t>‹#›</a:t>
            </a:fld>
            <a:endParaRPr lang="zh-TW" altLang="en-US" dirty="0"/>
          </a:p>
        </p:txBody>
      </p:sp>
      <p:cxnSp>
        <p:nvCxnSpPr>
          <p:cNvPr id="5" name="直線接點 4"/>
          <p:cNvCxnSpPr/>
          <p:nvPr userDrawn="1"/>
        </p:nvCxnSpPr>
        <p:spPr>
          <a:xfrm>
            <a:off x="323528" y="1489348"/>
            <a:ext cx="835292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圖片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5089748"/>
            <a:ext cx="1080120" cy="444494"/>
          </a:xfrm>
          <a:prstGeom prst="rect">
            <a:avLst/>
          </a:prstGeom>
        </p:spPr>
      </p:pic>
      <p:sp>
        <p:nvSpPr>
          <p:cNvPr id="8" name="文字版面配置區 7"/>
          <p:cNvSpPr>
            <a:spLocks noGrp="1"/>
          </p:cNvSpPr>
          <p:nvPr>
            <p:ph type="body" sz="quarter" idx="11"/>
          </p:nvPr>
        </p:nvSpPr>
        <p:spPr>
          <a:xfrm>
            <a:off x="467544" y="1781787"/>
            <a:ext cx="8208912" cy="280831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35910424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Breaking Page">
    <p:bg>
      <p:bgPr>
        <a:solidFill>
          <a:srgbClr val="1025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95399" y="2785492"/>
            <a:ext cx="8148399" cy="1008112"/>
          </a:xfrm>
        </p:spPr>
        <p:txBody>
          <a:bodyPr anchor="b">
            <a:normAutofit/>
          </a:bodyPr>
          <a:lstStyle>
            <a:lvl1pPr marL="0" indent="0">
              <a:buNone/>
              <a:defRPr sz="280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dirty="0"/>
              <a:t>按一下以編輯母片文字樣式</a:t>
            </a: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EF783C1-2AC3-4E25-90B8-E47C3C321266}" type="slidenum">
              <a:rPr lang="zh-TW" altLang="en-US" smtClean="0"/>
              <a:pPr/>
              <a:t>‹#›</a:t>
            </a:fld>
            <a:endParaRPr lang="zh-TW" altLang="en-US" dirty="0"/>
          </a:p>
        </p:txBody>
      </p:sp>
      <p:cxnSp>
        <p:nvCxnSpPr>
          <p:cNvPr id="5" name="直線接點 4"/>
          <p:cNvCxnSpPr/>
          <p:nvPr userDrawn="1"/>
        </p:nvCxnSpPr>
        <p:spPr>
          <a:xfrm>
            <a:off x="323528" y="3865612"/>
            <a:ext cx="835292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圖片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5089748"/>
            <a:ext cx="1080120" cy="444494"/>
          </a:xfrm>
          <a:prstGeom prst="rect">
            <a:avLst/>
          </a:prstGeom>
        </p:spPr>
      </p:pic>
      <p:sp>
        <p:nvSpPr>
          <p:cNvPr id="8" name="文字版面配置區 7"/>
          <p:cNvSpPr>
            <a:spLocks noGrp="1"/>
          </p:cNvSpPr>
          <p:nvPr>
            <p:ph type="body" sz="quarter" idx="11"/>
          </p:nvPr>
        </p:nvSpPr>
        <p:spPr>
          <a:xfrm>
            <a:off x="467544" y="3937620"/>
            <a:ext cx="8208912" cy="792088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zh-TW" altLang="en-US" dirty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19004537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Ite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111250"/>
            <a:ext cx="4038600" cy="314325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111250"/>
            <a:ext cx="4038600" cy="314325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sp>
        <p:nvSpPr>
          <p:cNvPr id="8" name="投影片編號版面配置區 7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F783C1-2AC3-4E25-90B8-E47C3C32126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195368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5" descr="C:\Users\erica_yang\Desktop\02_Corporate PPT Template\簡報B-1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361" y="0"/>
            <a:ext cx="9164361" cy="5727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82600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67544" y="249824"/>
            <a:ext cx="7067128" cy="6634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129308"/>
            <a:ext cx="8229600" cy="41764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5296959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rgbClr val="254061"/>
                </a:solidFill>
              </a:defRPr>
            </a:lvl1pPr>
          </a:lstStyle>
          <a:p>
            <a:fld id="{17E0C855-BA87-4567-BA05-811499906C0C}" type="slidenum">
              <a:rPr lang="zh-TW" altLang="en-US" smtClean="0"/>
              <a:pPr/>
              <a:t>‹#›</a:t>
            </a:fld>
            <a:endParaRPr lang="zh-TW" altLang="en-US" dirty="0"/>
          </a:p>
        </p:txBody>
      </p:sp>
      <p:pic>
        <p:nvPicPr>
          <p:cNvPr id="7" name="圖片 6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2360" y="341665"/>
            <a:ext cx="864096" cy="355595"/>
          </a:xfrm>
          <a:prstGeom prst="rect">
            <a:avLst/>
          </a:prstGeom>
        </p:spPr>
      </p:pic>
      <p:cxnSp>
        <p:nvCxnSpPr>
          <p:cNvPr id="9" name="直線接點 8"/>
          <p:cNvCxnSpPr/>
          <p:nvPr userDrawn="1"/>
        </p:nvCxnSpPr>
        <p:spPr>
          <a:xfrm>
            <a:off x="467544" y="913284"/>
            <a:ext cx="8136904" cy="0"/>
          </a:xfrm>
          <a:prstGeom prst="line">
            <a:avLst/>
          </a:prstGeom>
          <a:ln>
            <a:solidFill>
              <a:schemeClr val="tx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76745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1" r:id="rId3"/>
    <p:sldLayoutId id="2147483651" r:id="rId4"/>
    <p:sldLayoutId id="2147483660" r:id="rId5"/>
    <p:sldLayoutId id="2147483652" r:id="rId6"/>
    <p:sldLayoutId id="2147483659" r:id="rId7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2800" b="1" kern="1200">
          <a:solidFill>
            <a:srgbClr val="25406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rgbClr val="25406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ts val="1000"/>
        </a:spcBef>
        <a:buFont typeface="Arial" panose="020B0604020202020204" pitchFamily="34" charset="0"/>
        <a:buChar char="–"/>
        <a:defRPr sz="1800" kern="1200">
          <a:solidFill>
            <a:srgbClr val="25406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ts val="1000"/>
        </a:spcBef>
        <a:buFont typeface="Arial" panose="020B0604020202020204" pitchFamily="34" charset="0"/>
        <a:buChar char="•"/>
        <a:defRPr sz="1600" kern="1200">
          <a:solidFill>
            <a:srgbClr val="25406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ts val="1000"/>
        </a:spcBef>
        <a:buFont typeface="Arial" panose="020B0604020202020204" pitchFamily="34" charset="0"/>
        <a:buChar char="–"/>
        <a:defRPr sz="1600" kern="1200">
          <a:solidFill>
            <a:srgbClr val="25406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ts val="1000"/>
        </a:spcBef>
        <a:buFont typeface="Arial" panose="020B0604020202020204" pitchFamily="34" charset="0"/>
        <a:buChar char="»"/>
        <a:defRPr sz="1600" kern="1200">
          <a:solidFill>
            <a:srgbClr val="25406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9mQHj5p1Nfg&amp;t=24s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副標題 4"/>
          <p:cNvSpPr>
            <a:spLocks noGrp="1"/>
          </p:cNvSpPr>
          <p:nvPr>
            <p:ph type="subTitle" idx="1"/>
          </p:nvPr>
        </p:nvSpPr>
        <p:spPr>
          <a:xfrm>
            <a:off x="1030570" y="1801130"/>
            <a:ext cx="2808312" cy="768338"/>
          </a:xfrm>
        </p:spPr>
        <p:txBody>
          <a:bodyPr anchor="ctr">
            <a:noAutofit/>
          </a:bodyPr>
          <a:lstStyle/>
          <a:p>
            <a:r>
              <a:rPr lang="zh-TW" altLang="en-US" dirty="0">
                <a:latin typeface="Tahoma" panose="020B0604030504040204" pitchFamily="34" charset="0"/>
                <a:ea typeface="Tahoma" panose="020B0604030504040204" pitchFamily="34" charset="0"/>
              </a:rPr>
              <a:t>姓名</a:t>
            </a:r>
            <a:r>
              <a:rPr lang="en-US" altLang="zh-TW" dirty="0">
                <a:latin typeface="Tahoma" panose="020B0604030504040204" pitchFamily="34" charset="0"/>
                <a:ea typeface="Tahoma" panose="020B0604030504040204" pitchFamily="34" charset="0"/>
              </a:rPr>
              <a:t>:</a:t>
            </a:r>
            <a:r>
              <a:rPr lang="zh-TW" altLang="en-US" dirty="0">
                <a:latin typeface="Tahoma" panose="020B0604030504040204" pitchFamily="34" charset="0"/>
                <a:ea typeface="Tahoma" panose="020B0604030504040204" pitchFamily="34" charset="0"/>
              </a:rPr>
              <a:t> 黃怡菱  </a:t>
            </a:r>
            <a:r>
              <a:rPr lang="en-US" altLang="zh-TW" dirty="0" err="1">
                <a:latin typeface="Tahoma" panose="020B0604030504040204" pitchFamily="34" charset="0"/>
                <a:ea typeface="Tahoma" panose="020B0604030504040204" pitchFamily="34" charset="0"/>
              </a:rPr>
              <a:t>nikki</a:t>
            </a:r>
            <a:r>
              <a:rPr lang="zh-TW" altLang="en-US" dirty="0">
                <a:latin typeface="Tahoma" panose="020B0604030504040204" pitchFamily="34" charset="0"/>
                <a:ea typeface="Tahoma" panose="020B0604030504040204" pitchFamily="34" charset="0"/>
              </a:rPr>
              <a:t> </a:t>
            </a:r>
            <a:r>
              <a:rPr lang="en-US" altLang="zh-TW" dirty="0">
                <a:latin typeface="Tahoma" panose="020B0604030504040204" pitchFamily="34" charset="0"/>
                <a:ea typeface="Tahoma" panose="020B0604030504040204" pitchFamily="34" charset="0"/>
              </a:rPr>
              <a:t>Huang</a:t>
            </a:r>
          </a:p>
          <a:p>
            <a:r>
              <a:rPr lang="zh-TW" altLang="en-US" dirty="0">
                <a:latin typeface="Tahoma" panose="020B0604030504040204" pitchFamily="34" charset="0"/>
                <a:ea typeface="Tahoma" panose="020B0604030504040204" pitchFamily="34" charset="0"/>
              </a:rPr>
              <a:t>職稱</a:t>
            </a:r>
            <a:r>
              <a:rPr lang="en-US" altLang="zh-TW" dirty="0">
                <a:latin typeface="Tahoma" panose="020B0604030504040204" pitchFamily="34" charset="0"/>
                <a:ea typeface="Tahoma" panose="020B0604030504040204" pitchFamily="34" charset="0"/>
              </a:rPr>
              <a:t>:</a:t>
            </a:r>
            <a:r>
              <a:rPr lang="zh-TW" altLang="en-US" dirty="0">
                <a:latin typeface="Tahoma" panose="020B0604030504040204" pitchFamily="34" charset="0"/>
                <a:ea typeface="Tahoma" panose="020B0604030504040204" pitchFamily="34" charset="0"/>
              </a:rPr>
              <a:t> 管理部 人資專員</a:t>
            </a:r>
            <a:endParaRPr lang="en-US" altLang="zh-TW" dirty="0">
              <a:latin typeface="Tahoma" panose="020B0604030504040204" pitchFamily="34" charset="0"/>
              <a:ea typeface="Tahoma" panose="020B0604030504040204" pitchFamily="34" charset="0"/>
            </a:endParaRPr>
          </a:p>
        </p:txBody>
      </p:sp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dirty="0"/>
              <a:t>Welcome to </a:t>
            </a:r>
            <a:r>
              <a:rPr lang="en-US" altLang="zh-TW" dirty="0" err="1"/>
              <a:t>Innodisk</a:t>
            </a:r>
            <a:r>
              <a:rPr lang="en-US" altLang="zh-TW" dirty="0"/>
              <a:t/>
            </a:r>
            <a:br>
              <a:rPr lang="en-US" altLang="zh-TW" dirty="0"/>
            </a:br>
            <a:r>
              <a:rPr lang="zh-TW" altLang="en-US" dirty="0"/>
              <a:t>歡迎來到宜鼎國際</a:t>
            </a:r>
            <a:r>
              <a:rPr lang="en-US" altLang="zh-TW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en-US" altLang="zh-TW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zh-TW" altLang="en-US" sz="1800" dirty="0"/>
          </a:p>
        </p:txBody>
      </p:sp>
    </p:spTree>
    <p:extLst>
      <p:ext uri="{BB962C8B-B14F-4D97-AF65-F5344CB8AC3E}">
        <p14:creationId xmlns:p14="http://schemas.microsoft.com/office/powerpoint/2010/main" val="4073705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宜鼎國際福利簡介及實習工作資訊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>
                <a:latin typeface="微軟正黑體" panose="020B0604030504040204" pitchFamily="34" charset="-120"/>
              </a:rPr>
              <a:t>員工福利與制度</a:t>
            </a:r>
            <a:endParaRPr lang="en-US" altLang="zh-TW" dirty="0">
              <a:latin typeface="微軟正黑體" panose="020B0604030504040204" pitchFamily="34" charset="-120"/>
            </a:endParaRPr>
          </a:p>
          <a:p>
            <a:endParaRPr lang="en-US" altLang="zh-TW" dirty="0">
              <a:latin typeface="微軟正黑體" panose="020B0604030504040204" pitchFamily="34" charset="-120"/>
            </a:endParaRPr>
          </a:p>
          <a:p>
            <a:r>
              <a:rPr lang="zh-TW" altLang="en-US" dirty="0">
                <a:latin typeface="微軟正黑體" panose="020B0604030504040204" pitchFamily="34" charset="-120"/>
              </a:rPr>
              <a:t>實習工作職缺資訊</a:t>
            </a:r>
          </a:p>
          <a:p>
            <a:pPr marL="0" indent="0">
              <a:buNone/>
            </a:pP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783C1-2AC3-4E25-90B8-E47C3C321266}" type="slidenum">
              <a:rPr lang="zh-TW" altLang="en-US" smtClean="0"/>
              <a:pPr/>
              <a:t>2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022906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加入我們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392488"/>
          </a:xfrm>
        </p:spPr>
        <p:txBody>
          <a:bodyPr>
            <a:normAutofit fontScale="77500" lnSpcReduction="20000"/>
          </a:bodyPr>
          <a:lstStyle/>
          <a:p>
            <a:r>
              <a:rPr lang="zh-TW" altLang="en-US" sz="1900" b="1" u="sng" dirty="0"/>
              <a:t>工作環境整潔</a:t>
            </a:r>
            <a:endParaRPr lang="en-US" altLang="zh-TW" sz="1900" b="1" u="sng" dirty="0"/>
          </a:p>
          <a:p>
            <a:pPr marL="0" indent="0">
              <a:buNone/>
            </a:pPr>
            <a:r>
              <a:rPr lang="zh-TW" altLang="en-US" sz="1900" dirty="0"/>
              <a:t>    安全無毒環境、冷氣廠房、無噪音粉塵作業 、免穿無塵衣</a:t>
            </a:r>
            <a:endParaRPr lang="en-US" altLang="zh-TW" sz="1900" dirty="0"/>
          </a:p>
          <a:p>
            <a:pPr marL="0" indent="0">
              <a:buNone/>
            </a:pPr>
            <a:endParaRPr lang="en-US" altLang="zh-TW" sz="1900" dirty="0"/>
          </a:p>
          <a:p>
            <a:r>
              <a:rPr lang="zh-TW" altLang="en-US" sz="1900" b="1" u="sng" dirty="0"/>
              <a:t>正職員工待遇</a:t>
            </a:r>
            <a:endParaRPr lang="en-US" altLang="zh-TW" sz="1900" dirty="0"/>
          </a:p>
          <a:p>
            <a:pPr marL="0" indent="230098">
              <a:buNone/>
            </a:pPr>
            <a:r>
              <a:rPr lang="zh-TW" altLang="en-US" sz="1900" dirty="0"/>
              <a:t> 勞健團保</a:t>
            </a:r>
            <a:r>
              <a:rPr lang="zh-TW" altLang="en-US" sz="1900" dirty="0" smtClean="0"/>
              <a:t>、中秋端午五一等禮</a:t>
            </a:r>
            <a:r>
              <a:rPr lang="zh-TW" altLang="en-US" sz="1900" dirty="0"/>
              <a:t>卷、生日禮卷 、教育訓練、業績達成獎金</a:t>
            </a:r>
            <a:endParaRPr lang="en-US" altLang="zh-TW" sz="1900" dirty="0"/>
          </a:p>
          <a:p>
            <a:pPr marL="0" indent="230098">
              <a:buNone/>
            </a:pPr>
            <a:r>
              <a:rPr lang="zh-TW" altLang="en-US" sz="1900" dirty="0"/>
              <a:t> 福委會各項活動</a:t>
            </a:r>
            <a:r>
              <a:rPr lang="en-US" altLang="zh-TW" sz="1900" dirty="0"/>
              <a:t>-</a:t>
            </a:r>
            <a:r>
              <a:rPr lang="zh-TW" altLang="en-US" sz="1900" dirty="0"/>
              <a:t>社團活動</a:t>
            </a:r>
            <a:r>
              <a:rPr lang="en-US" altLang="zh-TW" sz="1900" dirty="0"/>
              <a:t>(</a:t>
            </a:r>
            <a:r>
              <a:rPr lang="zh-TW" altLang="en-US" sz="1900" dirty="0"/>
              <a:t>桌遊社、釣蝦社、桌球社 </a:t>
            </a:r>
            <a:r>
              <a:rPr lang="en-US" altLang="zh-TW" sz="1900" dirty="0"/>
              <a:t>…</a:t>
            </a:r>
            <a:r>
              <a:rPr lang="zh-TW" altLang="en-US" sz="1900" dirty="0"/>
              <a:t>等</a:t>
            </a:r>
            <a:r>
              <a:rPr lang="en-US" altLang="zh-TW" sz="1900" dirty="0"/>
              <a:t>)</a:t>
            </a:r>
            <a:r>
              <a:rPr lang="zh-TW" altLang="en-US" sz="1900" dirty="0"/>
              <a:t> 、一日親子遊、 展覽表演活動、</a:t>
            </a:r>
            <a:endParaRPr lang="en-US" altLang="zh-TW" sz="1900" dirty="0"/>
          </a:p>
          <a:p>
            <a:pPr marL="0" indent="230098">
              <a:buNone/>
            </a:pPr>
            <a:r>
              <a:rPr lang="zh-TW" altLang="en-US" sz="1900" dirty="0"/>
              <a:t> 國內外員工旅遊、不定期聚餐</a:t>
            </a:r>
            <a:r>
              <a:rPr lang="en-US" altLang="zh-TW" sz="1900" dirty="0"/>
              <a:t>…</a:t>
            </a:r>
          </a:p>
          <a:p>
            <a:endParaRPr lang="en-US" altLang="zh-TW" sz="1900" dirty="0"/>
          </a:p>
          <a:p>
            <a:r>
              <a:rPr lang="zh-TW" altLang="en-US" sz="1900" b="1" u="sng" dirty="0"/>
              <a:t>實習年資計入正職年資</a:t>
            </a:r>
            <a:endParaRPr lang="en-US" altLang="zh-TW" sz="1900" dirty="0"/>
          </a:p>
          <a:p>
            <a:pPr marL="0" indent="230098">
              <a:buNone/>
            </a:pPr>
            <a:r>
              <a:rPr lang="zh-TW" altLang="en-US" sz="1900" dirty="0"/>
              <a:t> 畢業後若表現良好轉為正職，則實習期間年資將保留並延續</a:t>
            </a:r>
            <a:endParaRPr lang="en-US" altLang="zh-TW" sz="1900" dirty="0"/>
          </a:p>
          <a:p>
            <a:pPr marL="0" indent="0">
              <a:buNone/>
            </a:pPr>
            <a:r>
              <a:rPr lang="zh-TW" altLang="en-US" sz="1900" dirty="0"/>
              <a:t>     </a:t>
            </a:r>
            <a:r>
              <a:rPr lang="zh-TW" altLang="zh-TW" sz="1900" dirty="0"/>
              <a:t>日常表現：出勤狀況、工作態度、團隊合作等</a:t>
            </a:r>
            <a:endParaRPr lang="en-US" altLang="zh-TW" sz="1900" dirty="0"/>
          </a:p>
          <a:p>
            <a:pPr marL="0" indent="0">
              <a:buNone/>
            </a:pPr>
            <a:endParaRPr lang="en-US" altLang="zh-TW" sz="1900" dirty="0"/>
          </a:p>
          <a:p>
            <a:r>
              <a:rPr lang="zh-TW" altLang="en-US" sz="1900" b="1" u="sng" dirty="0"/>
              <a:t>從基礎學習實務</a:t>
            </a:r>
            <a:endParaRPr lang="en-US" altLang="zh-TW" sz="1900" dirty="0"/>
          </a:p>
          <a:p>
            <a:pPr marL="0" indent="230098">
              <a:buNone/>
            </a:pPr>
            <a:r>
              <a:rPr lang="zh-TW" altLang="en-US" sz="1900" dirty="0"/>
              <a:t> 擔任作業員施予</a:t>
            </a:r>
            <a:r>
              <a:rPr lang="en-US" altLang="zh-TW" sz="1900" dirty="0"/>
              <a:t>OJT(on job training)</a:t>
            </a:r>
            <a:r>
              <a:rPr lang="zh-TW" altLang="en-US" sz="1900" dirty="0"/>
              <a:t>專業訓練，開始建立產線實務觀念</a:t>
            </a:r>
            <a:endParaRPr lang="en-US" altLang="zh-TW" sz="1900" dirty="0"/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1A1D9B-F04C-4C3E-BDCC-3F0FA03CC9C1}" type="slidenum">
              <a:rPr lang="zh-TW" altLang="en-US" smtClean="0"/>
              <a:pPr/>
              <a:t>3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861563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加入我們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913284"/>
            <a:ext cx="8229600" cy="4687946"/>
          </a:xfrm>
        </p:spPr>
        <p:txBody>
          <a:bodyPr>
            <a:noAutofit/>
          </a:bodyPr>
          <a:lstStyle/>
          <a:p>
            <a:r>
              <a:rPr lang="zh-TW" altLang="en-US" sz="1500" b="1" u="sng" dirty="0"/>
              <a:t>優於法令</a:t>
            </a:r>
            <a:endParaRPr lang="en-US" altLang="zh-TW" sz="1500" b="1" u="sng" dirty="0"/>
          </a:p>
          <a:p>
            <a:pPr marL="0" indent="0">
              <a:buNone/>
            </a:pPr>
            <a:r>
              <a:rPr lang="zh-TW" altLang="en-US" sz="1500" dirty="0"/>
              <a:t>　   加班費優於勞基法</a:t>
            </a:r>
            <a:endParaRPr lang="en-US" altLang="zh-TW" sz="1500" dirty="0"/>
          </a:p>
          <a:p>
            <a:pPr marL="0" indent="0">
              <a:buNone/>
            </a:pPr>
            <a:r>
              <a:rPr lang="zh-TW" altLang="en-US" sz="1500" dirty="0"/>
              <a:t>      報到即享</a:t>
            </a:r>
            <a:r>
              <a:rPr lang="en-US" altLang="zh-TW" sz="1500" dirty="0"/>
              <a:t>5</a:t>
            </a:r>
            <a:r>
              <a:rPr lang="zh-TW" altLang="en-US" sz="1500" dirty="0"/>
              <a:t>天新人假</a:t>
            </a:r>
            <a:endParaRPr lang="en-US" altLang="zh-TW" sz="1500" dirty="0"/>
          </a:p>
          <a:p>
            <a:pPr marL="0" indent="0">
              <a:buNone/>
            </a:pPr>
            <a:r>
              <a:rPr lang="zh-TW" altLang="en-US" sz="1500" dirty="0"/>
              <a:t>　　固定班免輪班</a:t>
            </a:r>
            <a:endParaRPr lang="en-US" altLang="zh-TW" sz="1500" dirty="0"/>
          </a:p>
          <a:p>
            <a:r>
              <a:rPr lang="zh-TW" altLang="en-US" sz="1500" b="1" u="sng" dirty="0"/>
              <a:t>照顧在職員工</a:t>
            </a:r>
            <a:endParaRPr lang="en-US" altLang="zh-TW" sz="1500" b="1" u="sng" dirty="0"/>
          </a:p>
          <a:p>
            <a:pPr marL="0" indent="230098">
              <a:buNone/>
            </a:pPr>
            <a:r>
              <a:rPr lang="zh-TW" altLang="en-US" sz="1500" dirty="0"/>
              <a:t> ２年免費健檢一次</a:t>
            </a:r>
            <a:endParaRPr lang="en-US" altLang="zh-TW" sz="1500" dirty="0"/>
          </a:p>
          <a:p>
            <a:pPr marL="0" indent="230098">
              <a:buNone/>
            </a:pPr>
            <a:r>
              <a:rPr lang="zh-TW" altLang="en-US" sz="1500" dirty="0"/>
              <a:t> 結婚津貼、生育津貼</a:t>
            </a:r>
            <a:endParaRPr lang="en-US" altLang="zh-TW" sz="1500" dirty="0"/>
          </a:p>
          <a:p>
            <a:pPr marL="0" indent="230098">
              <a:buNone/>
            </a:pPr>
            <a:r>
              <a:rPr lang="zh-TW" altLang="en-US" sz="1500" dirty="0"/>
              <a:t> </a:t>
            </a:r>
            <a:r>
              <a:rPr lang="en-US" altLang="zh-TW" sz="1500" dirty="0"/>
              <a:t>0-6</a:t>
            </a:r>
            <a:r>
              <a:rPr lang="zh-TW" altLang="en-US" sz="1500" dirty="0"/>
              <a:t>歲育兒補助薪資</a:t>
            </a:r>
            <a:r>
              <a:rPr lang="en-US" altLang="zh-TW" sz="1500" dirty="0"/>
              <a:t>6-10%</a:t>
            </a:r>
          </a:p>
          <a:p>
            <a:pPr marL="0" indent="230098">
              <a:buNone/>
            </a:pPr>
            <a:r>
              <a:rPr lang="zh-TW" altLang="en-US" sz="1500" dirty="0"/>
              <a:t> 研磨咖啡不用錢</a:t>
            </a:r>
            <a:endParaRPr lang="en-US" altLang="zh-TW" sz="1500" dirty="0"/>
          </a:p>
          <a:p>
            <a:pPr marL="0" indent="230098">
              <a:buNone/>
            </a:pPr>
            <a:r>
              <a:rPr lang="zh-TW" altLang="en-US" sz="1500" dirty="0"/>
              <a:t> 販賣機補助半價優惠</a:t>
            </a:r>
            <a:endParaRPr lang="en-US" altLang="zh-TW" sz="1500" dirty="0"/>
          </a:p>
          <a:p>
            <a:pPr marL="0" indent="230098">
              <a:buNone/>
            </a:pPr>
            <a:r>
              <a:rPr lang="zh-TW" altLang="en-US" sz="1500" dirty="0"/>
              <a:t> 推薦人才獎金</a:t>
            </a:r>
            <a:endParaRPr lang="en-US" altLang="zh-TW" sz="1500" dirty="0"/>
          </a:p>
          <a:p>
            <a:r>
              <a:rPr lang="zh-TW" altLang="en-US" sz="1500" b="1" u="sng" dirty="0"/>
              <a:t>友善健康職場</a:t>
            </a:r>
            <a:endParaRPr lang="en-US" altLang="zh-TW" sz="1500" b="1" u="sng" dirty="0"/>
          </a:p>
          <a:p>
            <a:pPr marL="0" indent="230098">
              <a:buNone/>
            </a:pPr>
            <a:r>
              <a:rPr lang="zh-TW" altLang="en-US" sz="1500" dirty="0"/>
              <a:t> 新人關懷、在職員工關懷、健康諮詢 </a:t>
            </a:r>
            <a:endParaRPr lang="en-US" altLang="zh-TW" sz="1500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1A1D9B-F04C-4C3E-BDCC-3F0FA03CC9C1}" type="slidenum">
              <a:rPr lang="zh-TW" altLang="en-US" smtClean="0"/>
              <a:pPr/>
              <a:t>4</a:t>
            </a:fld>
            <a:endParaRPr lang="zh-TW" altLang="en-US" dirty="0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3838" y="2497460"/>
            <a:ext cx="2073201" cy="2258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2700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實習工作資訊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1A1D9B-F04C-4C3E-BDCC-3F0FA03CC9C1}" type="slidenum">
              <a:rPr lang="zh-TW" altLang="en-US" smtClean="0"/>
              <a:pPr/>
              <a:t>5</a:t>
            </a:fld>
            <a:endParaRPr lang="zh-TW" altLang="en-US" dirty="0"/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4951748"/>
              </p:ext>
            </p:extLst>
          </p:nvPr>
        </p:nvGraphicFramePr>
        <p:xfrm>
          <a:off x="899592" y="1423006"/>
          <a:ext cx="6984777" cy="3954775"/>
        </p:xfrm>
        <a:graphic>
          <a:graphicData uri="http://schemas.openxmlformats.org/drawingml/2006/table">
            <a:tbl>
              <a:tblPr/>
              <a:tblGrid>
                <a:gridCol w="2328259">
                  <a:extLst>
                    <a:ext uri="{9D8B030D-6E8A-4147-A177-3AD203B41FA5}">
                      <a16:colId xmlns:a16="http://schemas.microsoft.com/office/drawing/2014/main" val="3055361822"/>
                    </a:ext>
                  </a:extLst>
                </a:gridCol>
                <a:gridCol w="2328259">
                  <a:extLst>
                    <a:ext uri="{9D8B030D-6E8A-4147-A177-3AD203B41FA5}">
                      <a16:colId xmlns:a16="http://schemas.microsoft.com/office/drawing/2014/main" val="2833238025"/>
                    </a:ext>
                  </a:extLst>
                </a:gridCol>
                <a:gridCol w="2328259">
                  <a:extLst>
                    <a:ext uri="{9D8B030D-6E8A-4147-A177-3AD203B41FA5}">
                      <a16:colId xmlns:a16="http://schemas.microsoft.com/office/drawing/2014/main" val="1228032121"/>
                    </a:ext>
                  </a:extLst>
                </a:gridCol>
              </a:tblGrid>
              <a:tr h="279925">
                <a:tc>
                  <a:txBody>
                    <a:bodyPr/>
                    <a:lstStyle/>
                    <a:p>
                      <a:pPr algn="ctr" rtl="0" fontAlgn="ctr"/>
                      <a:r>
                        <a:rPr lang="zh-TW" altLang="en-US" sz="1400" b="1" i="0" u="none" strike="noStrike">
                          <a:solidFill>
                            <a:srgbClr val="25406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工作職缺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6969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969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969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969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1" i="0" u="none" strike="noStrike">
                          <a:solidFill>
                            <a:srgbClr val="25406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SMT</a:t>
                      </a:r>
                      <a:r>
                        <a:rPr lang="zh-TW" altLang="en-US" sz="1400" b="1" i="0" u="none" strike="noStrike">
                          <a:solidFill>
                            <a:srgbClr val="25406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早班實習生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6969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969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969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969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TW" altLang="en-US" sz="1400" b="1" i="0" u="none" strike="noStrike">
                          <a:solidFill>
                            <a:srgbClr val="25406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生技實習生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6969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969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969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969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32360478"/>
                  </a:ext>
                </a:extLst>
              </a:tr>
              <a:tr h="705410">
                <a:tc rowSpan="4">
                  <a:txBody>
                    <a:bodyPr/>
                    <a:lstStyle/>
                    <a:p>
                      <a:pPr algn="ctr" rtl="0" fontAlgn="ctr"/>
                      <a:r>
                        <a:rPr lang="zh-TW" altLang="en-US" sz="1200" b="1" i="0" u="none" strike="noStrike">
                          <a:solidFill>
                            <a:srgbClr val="25406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工作內容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6969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969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969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969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altLang="zh-TW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•</a:t>
                      </a:r>
                      <a:r>
                        <a:rPr lang="en-US" altLang="zh-TW" sz="1200" b="0" i="0" u="none" strike="noStrike">
                          <a:solidFill>
                            <a:srgbClr val="25406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SMT</a:t>
                      </a:r>
                      <a:r>
                        <a:rPr lang="zh-TW" altLang="en-US" sz="1200" b="0" i="0" u="none" strike="noStrike">
                          <a:solidFill>
                            <a:srgbClr val="25406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設備機台操作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</a:endParaRPr>
                    </a:p>
                  </a:txBody>
                  <a:tcPr marL="142875" marR="9525" marT="9525" marB="0" anchor="ctr">
                    <a:lnL w="6350" cap="flat" cmpd="sng" algn="ctr">
                      <a:solidFill>
                        <a:srgbClr val="6969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969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969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altLang="zh-TW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•</a:t>
                      </a:r>
                      <a:r>
                        <a:rPr lang="zh-TW" altLang="en-US" sz="1200" b="0" i="0" u="none" strike="noStrike">
                          <a:solidFill>
                            <a:srgbClr val="25406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協助工程師進行新產品及新機種導入產線時，相關維護作業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</a:endParaRPr>
                    </a:p>
                  </a:txBody>
                  <a:tcPr marL="142875" marR="9525" marT="9525" marB="0" anchor="ctr">
                    <a:lnL w="6350" cap="flat" cmpd="sng" algn="ctr">
                      <a:solidFill>
                        <a:srgbClr val="6969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969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969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92780418"/>
                  </a:ext>
                </a:extLst>
              </a:tr>
              <a:tr h="470273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l" rtl="0" fontAlgn="ctr"/>
                      <a:r>
                        <a:rPr lang="en-US" altLang="zh-TW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•</a:t>
                      </a:r>
                      <a:r>
                        <a:rPr lang="zh-TW" altLang="en-US" sz="1200" b="0" i="0" u="none" strike="noStrike">
                          <a:solidFill>
                            <a:srgbClr val="25406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熟悉電腦操作者佳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</a:endParaRPr>
                    </a:p>
                  </a:txBody>
                  <a:tcPr marL="142875" marR="9525" marT="9525" marB="0" anchor="ctr">
                    <a:lnL w="6350" cap="flat" cmpd="sng" algn="ctr">
                      <a:solidFill>
                        <a:srgbClr val="6969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969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altLang="zh-TW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•</a:t>
                      </a:r>
                      <a:r>
                        <a:rPr lang="zh-TW" altLang="en-US" sz="1200" b="0" i="0" u="none" strike="noStrike">
                          <a:solidFill>
                            <a:srgbClr val="25406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協助工程師測試治工具開發及管理作業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</a:endParaRPr>
                    </a:p>
                  </a:txBody>
                  <a:tcPr marL="142875" marR="9525" marT="9525" marB="0" anchor="ctr">
                    <a:lnL w="6350" cap="flat" cmpd="sng" algn="ctr">
                      <a:solidFill>
                        <a:srgbClr val="6969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969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43693001"/>
                  </a:ext>
                </a:extLst>
              </a:tr>
              <a:tr h="470273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•</a:t>
                      </a:r>
                      <a:r>
                        <a:rPr lang="zh-TW" altLang="en-US" sz="1200" b="0" i="0" u="none" strike="noStrike" dirty="0">
                          <a:solidFill>
                            <a:srgbClr val="25406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協助及進行產線問題處理、問題解決回報</a:t>
                      </a:r>
                      <a:endParaRPr lang="zh-TW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</a:endParaRPr>
                    </a:p>
                  </a:txBody>
                  <a:tcPr marL="142875" marR="9525" marT="9525" marB="0" anchor="ctr">
                    <a:lnL w="6350" cap="flat" cmpd="sng" algn="ctr">
                      <a:solidFill>
                        <a:srgbClr val="6969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969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16220699"/>
                  </a:ext>
                </a:extLst>
              </a:tr>
              <a:tr h="347106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zh-TW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6969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969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6969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6969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969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6969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31747445"/>
                  </a:ext>
                </a:extLst>
              </a:tr>
              <a:tr h="246334">
                <a:tc>
                  <a:txBody>
                    <a:bodyPr/>
                    <a:lstStyle/>
                    <a:p>
                      <a:pPr algn="ctr" rtl="0" fontAlgn="ctr"/>
                      <a:r>
                        <a:rPr lang="zh-TW" altLang="en-US" sz="1200" b="1" i="0" u="none" strike="noStrike">
                          <a:solidFill>
                            <a:srgbClr val="25406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工作時間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6969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969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969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969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altLang="zh-TW" sz="1200" b="1" i="0" u="none" strike="noStrike">
                          <a:solidFill>
                            <a:srgbClr val="25406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08:30~17:30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6969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969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969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969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altLang="zh-TW" sz="1200" b="1" i="0" u="none" strike="noStrike">
                          <a:solidFill>
                            <a:srgbClr val="25406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08:30~17:30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6969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969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969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969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53099628"/>
                  </a:ext>
                </a:extLst>
              </a:tr>
              <a:tr h="226179">
                <a:tc>
                  <a:txBody>
                    <a:bodyPr/>
                    <a:lstStyle/>
                    <a:p>
                      <a:pPr algn="ctr" rtl="0" fontAlgn="ctr"/>
                      <a:r>
                        <a:rPr lang="zh-TW" altLang="en-US" sz="1200" b="1" i="0" u="none" strike="noStrike">
                          <a:solidFill>
                            <a:srgbClr val="25406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薪資待遇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6969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969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969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altLang="zh-TW" sz="1200" b="0" i="0" u="none" strike="noStrike">
                          <a:solidFill>
                            <a:srgbClr val="25406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25,520</a:t>
                      </a:r>
                      <a:r>
                        <a:rPr lang="zh-TW" altLang="en-US" sz="1200" b="0" i="0" u="none" strike="noStrike">
                          <a:solidFill>
                            <a:srgbClr val="25406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元</a:t>
                      </a:r>
                      <a:r>
                        <a:rPr lang="en-US" altLang="zh-TW" sz="1200" b="0" i="0" u="none" strike="noStrike">
                          <a:solidFill>
                            <a:srgbClr val="25406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+1,000</a:t>
                      </a:r>
                      <a:r>
                        <a:rPr lang="zh-TW" altLang="en-US" sz="1200" b="0" i="0" u="none" strike="noStrike">
                          <a:solidFill>
                            <a:srgbClr val="25406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元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6969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969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969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altLang="zh-TW" sz="1200" b="0" i="0" u="none" strike="noStrike">
                          <a:solidFill>
                            <a:srgbClr val="25406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25,520</a:t>
                      </a:r>
                      <a:r>
                        <a:rPr lang="zh-TW" altLang="en-US" sz="1200" b="0" i="0" u="none" strike="noStrike">
                          <a:solidFill>
                            <a:srgbClr val="25406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元</a:t>
                      </a:r>
                      <a:r>
                        <a:rPr lang="en-US" altLang="zh-TW" sz="1200" b="0" i="0" u="none" strike="noStrike">
                          <a:solidFill>
                            <a:srgbClr val="25406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+1,000</a:t>
                      </a:r>
                      <a:r>
                        <a:rPr lang="zh-TW" altLang="en-US" sz="1200" b="0" i="0" u="none" strike="noStrike">
                          <a:solidFill>
                            <a:srgbClr val="25406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元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6969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969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969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70717980"/>
                  </a:ext>
                </a:extLst>
              </a:tr>
              <a:tr h="246334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zh-TW" altLang="en-US" sz="1200" b="1" i="0" u="none" strike="noStrike">
                          <a:solidFill>
                            <a:srgbClr val="25406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學系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zh-TW" altLang="en-US" sz="1200" b="0" i="0" u="none" strike="noStrike">
                          <a:solidFill>
                            <a:srgbClr val="25406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電子電機工程學程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zh-TW" altLang="en-US" sz="1200" b="0" i="0" u="none" strike="noStrike">
                          <a:solidFill>
                            <a:srgbClr val="25406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電子電機工程學程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64246749"/>
                  </a:ext>
                </a:extLst>
              </a:tr>
              <a:tr h="246334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zh-TW" altLang="en-US" sz="1200" b="0" i="0" u="none" strike="noStrike">
                          <a:solidFill>
                            <a:srgbClr val="25406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資訊應用學程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zh-TW" altLang="en-US" sz="1200" b="0" i="0" u="none" strike="noStrike" dirty="0">
                          <a:solidFill>
                            <a:srgbClr val="25406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資訊應用學程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42191109"/>
                  </a:ext>
                </a:extLst>
              </a:tr>
              <a:tr h="246334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zh-TW" altLang="en-US" sz="1200" b="1" i="0" u="none" strike="noStrike">
                          <a:solidFill>
                            <a:srgbClr val="25406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其他福利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fontAlgn="ctr"/>
                      <a:r>
                        <a:rPr lang="zh-TW" altLang="en-US" sz="1200" b="0" i="0" u="none" strike="noStrike">
                          <a:solidFill>
                            <a:srgbClr val="25406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周休二日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0368151"/>
                  </a:ext>
                </a:extLst>
              </a:tr>
              <a:tr h="470273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rtl="0" fontAlgn="ctr"/>
                      <a:r>
                        <a:rPr lang="zh-TW" altLang="en-US" sz="1200" b="0" i="0" u="none" strike="noStrike" dirty="0">
                          <a:solidFill>
                            <a:srgbClr val="25406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休息日加班費優於勞基法；比照正職員工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655698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72391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實習工作資訊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057300"/>
            <a:ext cx="8229600" cy="447192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TW" alt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學習知識</a:t>
            </a:r>
            <a:r>
              <a:rPr lang="zh-TW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：</a:t>
            </a:r>
            <a:r>
              <a:rPr lang="en-US" altLang="zh-TW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SMT</a:t>
            </a:r>
            <a:r>
              <a:rPr lang="zh-TW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設備之產品換線生產作業專業技術</a:t>
            </a:r>
            <a:endParaRPr lang="en-US" altLang="zh-TW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zh-TW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zh-TW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</a:t>
            </a:r>
            <a:r>
              <a:rPr lang="en-US" altLang="zh-TW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SMT</a:t>
            </a:r>
            <a:r>
              <a:rPr lang="zh-TW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機台保養維護能力</a:t>
            </a:r>
            <a:endParaRPr lang="en-US" altLang="zh-TW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zh-TW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工控記憶體製造流程測試、組裝、包裝技能</a:t>
            </a:r>
            <a:endParaRPr lang="en-US" altLang="zh-TW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zh-TW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　　　　</a:t>
            </a:r>
            <a:r>
              <a:rPr lang="zh-TW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zh-TW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工廠智慧化相關工作技巧熟悉</a:t>
            </a:r>
            <a:endParaRPr lang="en-US" altLang="zh-TW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zh-TW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　　　　</a:t>
            </a:r>
            <a:r>
              <a:rPr lang="zh-TW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zh-TW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工作倫理</a:t>
            </a:r>
            <a:r>
              <a:rPr lang="en-US" altLang="zh-TW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</a:t>
            </a:r>
            <a:r>
              <a:rPr lang="zh-TW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應對能力技巧應用</a:t>
            </a:r>
            <a:endParaRPr lang="en-US" altLang="zh-TW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en-US" altLang="zh-TW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zh-TW" altLang="en-US" sz="1800" dirty="0" smtClean="0"/>
              <a:t>工作</a:t>
            </a:r>
            <a:r>
              <a:rPr lang="zh-TW" altLang="en-US" sz="1800" dirty="0"/>
              <a:t>地點：宜蘭廠</a:t>
            </a:r>
            <a:r>
              <a:rPr lang="en-US" altLang="zh-TW" sz="1800" dirty="0"/>
              <a:t>-</a:t>
            </a:r>
            <a:r>
              <a:rPr lang="zh-TW" altLang="en-US" sz="1800" dirty="0"/>
              <a:t>宜蘭市宜科路</a:t>
            </a:r>
            <a:r>
              <a:rPr lang="en-US" altLang="zh-TW" sz="1800" dirty="0"/>
              <a:t>128</a:t>
            </a:r>
            <a:r>
              <a:rPr lang="zh-TW" altLang="en-US" sz="1800" dirty="0"/>
              <a:t>號</a:t>
            </a:r>
            <a:r>
              <a:rPr lang="en-US" altLang="zh-TW" sz="1800" dirty="0"/>
              <a:t>(</a:t>
            </a:r>
            <a:r>
              <a:rPr lang="zh-TW" altLang="en-US" sz="1800" dirty="0"/>
              <a:t>宜蘭科學園區</a:t>
            </a:r>
            <a:r>
              <a:rPr lang="en-US" altLang="zh-TW" sz="1800" dirty="0" smtClean="0"/>
              <a:t>)</a:t>
            </a:r>
            <a:endParaRPr lang="en-US" altLang="zh-TW" sz="1800" dirty="0"/>
          </a:p>
          <a:p>
            <a:pPr marL="0" indent="0">
              <a:buNone/>
            </a:pPr>
            <a:r>
              <a:rPr lang="zh-TW" altLang="en-US" sz="1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應徵</a:t>
            </a:r>
            <a:r>
              <a:rPr lang="zh-TW" altLang="en-US" sz="1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方式</a:t>
            </a:r>
            <a:endParaRPr lang="en-US" altLang="zh-TW" sz="18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zh-TW" altLang="en-US" sz="1800" dirty="0" smtClean="0"/>
              <a:t>面洽</a:t>
            </a:r>
            <a:r>
              <a:rPr lang="zh-TW" altLang="en-US" sz="1800" dirty="0" smtClean="0"/>
              <a:t>：預先</a:t>
            </a:r>
            <a:r>
              <a:rPr lang="zh-TW" altLang="en-US" sz="1800" dirty="0" smtClean="0"/>
              <a:t>留下你的資料，即時聯繫優先卡位</a:t>
            </a:r>
            <a:endParaRPr lang="zh-TW" altLang="en-US" sz="1800" dirty="0"/>
          </a:p>
          <a:p>
            <a:r>
              <a:rPr lang="zh-TW" altLang="en-US" sz="1800" dirty="0"/>
              <a:t>電話</a:t>
            </a:r>
            <a:r>
              <a:rPr lang="zh-TW" altLang="en-US" sz="1800" dirty="0" smtClean="0"/>
              <a:t>：</a:t>
            </a:r>
            <a:r>
              <a:rPr lang="en-US" altLang="zh-TW" sz="1800" dirty="0" smtClean="0"/>
              <a:t>03-9103300#6211</a:t>
            </a:r>
            <a:r>
              <a:rPr lang="zh-TW" altLang="en-US" sz="1800" dirty="0" smtClean="0"/>
              <a:t> </a:t>
            </a:r>
            <a:r>
              <a:rPr lang="en-US" altLang="zh-TW" sz="1800" dirty="0" smtClean="0"/>
              <a:t> </a:t>
            </a:r>
            <a:r>
              <a:rPr lang="en-US" altLang="zh-TW" sz="1800" dirty="0"/>
              <a:t>HR</a:t>
            </a:r>
            <a:r>
              <a:rPr lang="zh-TW" altLang="en-US" sz="1800" dirty="0"/>
              <a:t>黃小姐</a:t>
            </a:r>
          </a:p>
          <a:p>
            <a:pPr marL="0" indent="0">
              <a:buNone/>
            </a:pPr>
            <a:endParaRPr lang="en-US" altLang="zh-TW" dirty="0"/>
          </a:p>
          <a:p>
            <a:endParaRPr lang="en-US" altLang="zh-TW" dirty="0"/>
          </a:p>
          <a:p>
            <a:endParaRPr lang="en-US" altLang="zh-TW" dirty="0"/>
          </a:p>
          <a:p>
            <a:endParaRPr lang="en-US" altLang="zh-TW" dirty="0"/>
          </a:p>
          <a:p>
            <a:endParaRPr lang="en-US" altLang="zh-TW" dirty="0"/>
          </a:p>
          <a:p>
            <a:endParaRPr lang="en-US" altLang="zh-TW" dirty="0"/>
          </a:p>
          <a:p>
            <a:endParaRPr lang="en-US" altLang="zh-TW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1A1D9B-F04C-4C3E-BDCC-3F0FA03CC9C1}" type="slidenum">
              <a:rPr lang="zh-TW" altLang="en-US" smtClean="0"/>
              <a:pPr/>
              <a:t>6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658306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hlinkClick r:id="rId2"/>
          </p:cNvPr>
          <p:cNvSpPr/>
          <p:nvPr/>
        </p:nvSpPr>
        <p:spPr>
          <a:xfrm>
            <a:off x="3275856" y="2929507"/>
            <a:ext cx="4572000" cy="21544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TW" sz="800" dirty="0"/>
              <a:t>https://www.youtube.com/watch?v=9mQHj5p1Nfg&amp;t=24s</a:t>
            </a:r>
            <a:endParaRPr lang="zh-TW" altLang="en-US" sz="800" dirty="0"/>
          </a:p>
        </p:txBody>
      </p:sp>
    </p:spTree>
    <p:extLst>
      <p:ext uri="{BB962C8B-B14F-4D97-AF65-F5344CB8AC3E}">
        <p14:creationId xmlns:p14="http://schemas.microsoft.com/office/powerpoint/2010/main" val="38301428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自訂 1">
      <a:dk1>
        <a:srgbClr val="254061"/>
      </a:dk1>
      <a:lt1>
        <a:srgbClr val="FFFFFF"/>
      </a:lt1>
      <a:dk2>
        <a:srgbClr val="254061"/>
      </a:dk2>
      <a:lt2>
        <a:srgbClr val="FFFFFF"/>
      </a:lt2>
      <a:accent1>
        <a:srgbClr val="FF0000"/>
      </a:accent1>
      <a:accent2>
        <a:srgbClr val="151515"/>
      </a:accent2>
      <a:accent3>
        <a:srgbClr val="363636"/>
      </a:accent3>
      <a:accent4>
        <a:srgbClr val="6C6C6C"/>
      </a:accent4>
      <a:accent5>
        <a:srgbClr val="5F5F5F"/>
      </a:accent5>
      <a:accent6>
        <a:srgbClr val="D8D8D8"/>
      </a:accent6>
      <a:hlink>
        <a:srgbClr val="0000FF"/>
      </a:hlink>
      <a:folHlink>
        <a:srgbClr val="800080"/>
      </a:folHlink>
    </a:clrScheme>
    <a:fontScheme name="自訂 2">
      <a:majorFont>
        <a:latin typeface="Tahoma"/>
        <a:ea typeface="微軟正黑體"/>
        <a:cs typeface=""/>
      </a:majorFont>
      <a:minorFont>
        <a:latin typeface="Tahoma"/>
        <a:ea typeface="微軟正黑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1655</TotalTime>
  <Words>483</Words>
  <Application>Microsoft Office PowerPoint</Application>
  <PresentationFormat>如螢幕大小 (16:10)</PresentationFormat>
  <Paragraphs>84</Paragraphs>
  <Slides>7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7</vt:i4>
      </vt:variant>
    </vt:vector>
  </HeadingPairs>
  <TitlesOfParts>
    <vt:vector size="13" baseType="lpstr">
      <vt:lpstr>微軟正黑體</vt:lpstr>
      <vt:lpstr>新細明體</vt:lpstr>
      <vt:lpstr>Arial</vt:lpstr>
      <vt:lpstr>Calibri</vt:lpstr>
      <vt:lpstr>Tahoma</vt:lpstr>
      <vt:lpstr>Office 佈景主題</vt:lpstr>
      <vt:lpstr>Welcome to Innodisk 歡迎來到宜鼎國際 </vt:lpstr>
      <vt:lpstr>宜鼎國際福利簡介及實習工作資訊</vt:lpstr>
      <vt:lpstr>加入我們</vt:lpstr>
      <vt:lpstr>加入我們</vt:lpstr>
      <vt:lpstr>實習工作資訊</vt:lpstr>
      <vt:lpstr>實習工作資訊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宜鼎國際介紹</dc:title>
  <dc:creator>Tc Tai (戴棟乾)</dc:creator>
  <cp:lastModifiedBy>Nikki Huang (黃怡菱)</cp:lastModifiedBy>
  <cp:revision>55</cp:revision>
  <dcterms:created xsi:type="dcterms:W3CDTF">2020-06-15T03:18:28Z</dcterms:created>
  <dcterms:modified xsi:type="dcterms:W3CDTF">2022-05-18T07:48:36Z</dcterms:modified>
</cp:coreProperties>
</file>