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578" r:id="rId10"/>
    <p:sldId id="265" r:id="rId11"/>
    <p:sldId id="266" r:id="rId12"/>
    <p:sldId id="267" r:id="rId13"/>
    <p:sldId id="268" r:id="rId14"/>
    <p:sldId id="269" r:id="rId15"/>
    <p:sldId id="271" r:id="rId16"/>
    <p:sldId id="274" r:id="rId17"/>
    <p:sldId id="276" r:id="rId18"/>
    <p:sldId id="277" r:id="rId19"/>
    <p:sldId id="577" r:id="rId20"/>
    <p:sldId id="278" r:id="rId2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5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DB845-EBE6-4BA6-8846-5A2526DAEAA0}" type="datetimeFigureOut">
              <a:rPr lang="zh-TW" altLang="en-US" smtClean="0"/>
              <a:t>2026/1/14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398CE-8284-4D11-A77A-A540A4ECB6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ant" altLang="en-US">
              <a:latin typeface="Arial" panose="020B0604020202020204" pitchFamily="34" charset="0"/>
            </a:endParaRPr>
          </a:p>
        </p:txBody>
      </p:sp>
      <p:sp>
        <p:nvSpPr>
          <p:cNvPr id="675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2C7A11CD-7839-489F-9265-967881312085}" type="slidenum">
              <a:rPr lang="en-US" altLang="zh-Hant" sz="1200" smtClean="0"/>
              <a:pPr/>
              <a:t>19</a:t>
            </a:fld>
            <a:endParaRPr lang="en-US" altLang="zh-Hant" sz="1200"/>
          </a:p>
        </p:txBody>
      </p:sp>
    </p:spTree>
    <p:extLst>
      <p:ext uri="{BB962C8B-B14F-4D97-AF65-F5344CB8AC3E}">
        <p14:creationId xmlns:p14="http://schemas.microsoft.com/office/powerpoint/2010/main" val="149687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10546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332219"/>
            <a:ext cx="9144000" cy="52577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0415" y="139953"/>
            <a:ext cx="597344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789" y="1432331"/>
            <a:ext cx="8183245" cy="4208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520203"/>
            <a:ext cx="190500" cy="250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url.cc/WGEY79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g"/><Relationship Id="rId11" Type="http://schemas.openxmlformats.org/officeDocument/2006/relationships/image" Target="../media/image51.jpg"/><Relationship Id="rId5" Type="http://schemas.openxmlformats.org/officeDocument/2006/relationships/image" Target="../media/image45.jpg"/><Relationship Id="rId10" Type="http://schemas.openxmlformats.org/officeDocument/2006/relationships/image" Target="../media/image50.png"/><Relationship Id="rId4" Type="http://schemas.openxmlformats.org/officeDocument/2006/relationships/image" Target="../media/image44.jp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697980"/>
            <a:ext cx="8839200" cy="7620"/>
          </a:xfrm>
          <a:custGeom>
            <a:avLst/>
            <a:gdLst/>
            <a:ahLst/>
            <a:cxnLst/>
            <a:rect l="l" t="t" r="r" b="b"/>
            <a:pathLst>
              <a:path w="8839200" h="7620">
                <a:moveTo>
                  <a:pt x="0" y="7619"/>
                </a:moveTo>
                <a:lnTo>
                  <a:pt x="8839200" y="7619"/>
                </a:lnTo>
                <a:lnTo>
                  <a:pt x="883920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FD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152400" y="1394460"/>
              <a:ext cx="8839200" cy="4994275"/>
            </a:xfrm>
            <a:custGeom>
              <a:avLst/>
              <a:gdLst/>
              <a:ahLst/>
              <a:cxnLst/>
              <a:rect l="l" t="t" r="r" b="b"/>
              <a:pathLst>
                <a:path w="8839200" h="4994275">
                  <a:moveTo>
                    <a:pt x="0" y="4994148"/>
                  </a:moveTo>
                  <a:lnTo>
                    <a:pt x="8839200" y="4994148"/>
                  </a:lnTo>
                  <a:lnTo>
                    <a:pt x="8839200" y="0"/>
                  </a:lnTo>
                  <a:lnTo>
                    <a:pt x="0" y="0"/>
                  </a:lnTo>
                  <a:lnTo>
                    <a:pt x="0" y="4994148"/>
                  </a:lnTo>
                  <a:close/>
                </a:path>
              </a:pathLst>
            </a:custGeom>
            <a:solidFill>
              <a:srgbClr val="FDF9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8991600" y="1394460"/>
                  </a:lnTo>
                  <a:lnTo>
                    <a:pt x="8991600" y="6705600"/>
                  </a:lnTo>
                  <a:lnTo>
                    <a:pt x="152400" y="6705600"/>
                  </a:lnTo>
                  <a:lnTo>
                    <a:pt x="152400" y="1394460"/>
                  </a:lnTo>
                  <a:lnTo>
                    <a:pt x="8991600" y="1394460"/>
                  </a:ln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4460"/>
                  </a:lnTo>
                  <a:lnTo>
                    <a:pt x="0" y="670560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6705600"/>
                  </a:lnTo>
                  <a:lnTo>
                    <a:pt x="9144000" y="139446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352" y="6388608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1"/>
                  </a:lnTo>
                  <a:lnTo>
                    <a:pt x="8833104" y="309371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E7BB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00" y="155447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CAA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400" y="127711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>
                  <a:moveTo>
                    <a:pt x="0" y="0"/>
                  </a:moveTo>
                  <a:lnTo>
                    <a:pt x="5396484" y="0"/>
                  </a:lnTo>
                </a:path>
                <a:path w="8833485">
                  <a:moveTo>
                    <a:pt x="6003036" y="0"/>
                  </a:moveTo>
                  <a:lnTo>
                    <a:pt x="8833104" y="0"/>
                  </a:lnTo>
                </a:path>
              </a:pathLst>
            </a:custGeom>
            <a:ln w="9525">
              <a:solidFill>
                <a:srgbClr val="CAA422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67200" y="955547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97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38573" y="1027175"/>
              <a:ext cx="469900" cy="471170"/>
            </a:xfrm>
            <a:custGeom>
              <a:avLst/>
              <a:gdLst/>
              <a:ahLst/>
              <a:cxnLst/>
              <a:rect l="l" t="t" r="r" b="b"/>
              <a:pathLst>
                <a:path w="469900" h="471169">
                  <a:moveTo>
                    <a:pt x="233679" y="0"/>
                  </a:moveTo>
                  <a:lnTo>
                    <a:pt x="186436" y="5080"/>
                  </a:lnTo>
                  <a:lnTo>
                    <a:pt x="142366" y="19050"/>
                  </a:lnTo>
                  <a:lnTo>
                    <a:pt x="102488" y="41910"/>
                  </a:lnTo>
                  <a:lnTo>
                    <a:pt x="67945" y="69850"/>
                  </a:lnTo>
                  <a:lnTo>
                    <a:pt x="39497" y="105410"/>
                  </a:lnTo>
                  <a:lnTo>
                    <a:pt x="18034" y="146050"/>
                  </a:lnTo>
                  <a:lnTo>
                    <a:pt x="4572" y="189230"/>
                  </a:lnTo>
                  <a:lnTo>
                    <a:pt x="106" y="234950"/>
                  </a:lnTo>
                  <a:lnTo>
                    <a:pt x="0" y="237490"/>
                  </a:lnTo>
                  <a:lnTo>
                    <a:pt x="5079" y="284480"/>
                  </a:lnTo>
                  <a:lnTo>
                    <a:pt x="19050" y="328930"/>
                  </a:lnTo>
                  <a:lnTo>
                    <a:pt x="40766" y="368300"/>
                  </a:lnTo>
                  <a:lnTo>
                    <a:pt x="69723" y="403860"/>
                  </a:lnTo>
                  <a:lnTo>
                    <a:pt x="104521" y="431800"/>
                  </a:lnTo>
                  <a:lnTo>
                    <a:pt x="144652" y="453390"/>
                  </a:lnTo>
                  <a:lnTo>
                    <a:pt x="188849" y="467360"/>
                  </a:lnTo>
                  <a:lnTo>
                    <a:pt x="212216" y="471170"/>
                  </a:lnTo>
                  <a:lnTo>
                    <a:pt x="236220" y="471170"/>
                  </a:lnTo>
                  <a:lnTo>
                    <a:pt x="260350" y="469900"/>
                  </a:lnTo>
                  <a:lnTo>
                    <a:pt x="283463" y="466090"/>
                  </a:lnTo>
                  <a:lnTo>
                    <a:pt x="305942" y="461010"/>
                  </a:lnTo>
                  <a:lnTo>
                    <a:pt x="321364" y="454660"/>
                  </a:lnTo>
                  <a:lnTo>
                    <a:pt x="235330" y="454660"/>
                  </a:lnTo>
                  <a:lnTo>
                    <a:pt x="213105" y="453390"/>
                  </a:lnTo>
                  <a:lnTo>
                    <a:pt x="170561" y="444500"/>
                  </a:lnTo>
                  <a:lnTo>
                    <a:pt x="131317" y="429260"/>
                  </a:lnTo>
                  <a:lnTo>
                    <a:pt x="96647" y="405130"/>
                  </a:lnTo>
                  <a:lnTo>
                    <a:pt x="66928" y="375920"/>
                  </a:lnTo>
                  <a:lnTo>
                    <a:pt x="43434" y="340360"/>
                  </a:lnTo>
                  <a:lnTo>
                    <a:pt x="26924" y="30099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17966" y="215900"/>
                  </a:lnTo>
                  <a:lnTo>
                    <a:pt x="18034" y="214630"/>
                  </a:lnTo>
                  <a:lnTo>
                    <a:pt x="26670" y="171450"/>
                  </a:lnTo>
                  <a:lnTo>
                    <a:pt x="43052" y="132080"/>
                  </a:lnTo>
                  <a:lnTo>
                    <a:pt x="66421" y="97790"/>
                  </a:lnTo>
                  <a:lnTo>
                    <a:pt x="96012" y="67310"/>
                  </a:lnTo>
                  <a:lnTo>
                    <a:pt x="130683" y="44450"/>
                  </a:lnTo>
                  <a:lnTo>
                    <a:pt x="169672" y="26670"/>
                  </a:lnTo>
                  <a:lnTo>
                    <a:pt x="212216" y="17780"/>
                  </a:lnTo>
                  <a:lnTo>
                    <a:pt x="322253" y="17780"/>
                  </a:lnTo>
                  <a:lnTo>
                    <a:pt x="303529" y="10160"/>
                  </a:lnTo>
                  <a:lnTo>
                    <a:pt x="281050" y="5080"/>
                  </a:lnTo>
                  <a:lnTo>
                    <a:pt x="257683" y="1270"/>
                  </a:lnTo>
                  <a:lnTo>
                    <a:pt x="233679" y="0"/>
                  </a:lnTo>
                  <a:close/>
                </a:path>
                <a:path w="469900" h="471169">
                  <a:moveTo>
                    <a:pt x="322253" y="17780"/>
                  </a:moveTo>
                  <a:lnTo>
                    <a:pt x="256793" y="17780"/>
                  </a:lnTo>
                  <a:lnTo>
                    <a:pt x="278511" y="21590"/>
                  </a:lnTo>
                  <a:lnTo>
                    <a:pt x="299338" y="26670"/>
                  </a:lnTo>
                  <a:lnTo>
                    <a:pt x="338581" y="43180"/>
                  </a:lnTo>
                  <a:lnTo>
                    <a:pt x="373252" y="67310"/>
                  </a:lnTo>
                  <a:lnTo>
                    <a:pt x="402971" y="96520"/>
                  </a:lnTo>
                  <a:lnTo>
                    <a:pt x="426465" y="132080"/>
                  </a:lnTo>
                  <a:lnTo>
                    <a:pt x="442975" y="170180"/>
                  </a:lnTo>
                  <a:lnTo>
                    <a:pt x="451865" y="213360"/>
                  </a:lnTo>
                  <a:lnTo>
                    <a:pt x="452945" y="234950"/>
                  </a:lnTo>
                  <a:lnTo>
                    <a:pt x="452941" y="237490"/>
                  </a:lnTo>
                  <a:lnTo>
                    <a:pt x="451933" y="256540"/>
                  </a:lnTo>
                  <a:lnTo>
                    <a:pt x="451865" y="257810"/>
                  </a:lnTo>
                  <a:lnTo>
                    <a:pt x="443229" y="300990"/>
                  </a:lnTo>
                  <a:lnTo>
                    <a:pt x="426847" y="340360"/>
                  </a:lnTo>
                  <a:lnTo>
                    <a:pt x="403478" y="374650"/>
                  </a:lnTo>
                  <a:lnTo>
                    <a:pt x="373888" y="405130"/>
                  </a:lnTo>
                  <a:lnTo>
                    <a:pt x="339343" y="427990"/>
                  </a:lnTo>
                  <a:lnTo>
                    <a:pt x="300100" y="444500"/>
                  </a:lnTo>
                  <a:lnTo>
                    <a:pt x="257683" y="453390"/>
                  </a:lnTo>
                  <a:lnTo>
                    <a:pt x="235330" y="454660"/>
                  </a:lnTo>
                  <a:lnTo>
                    <a:pt x="321364" y="454660"/>
                  </a:lnTo>
                  <a:lnTo>
                    <a:pt x="367411" y="430530"/>
                  </a:lnTo>
                  <a:lnTo>
                    <a:pt x="401954" y="401320"/>
                  </a:lnTo>
                  <a:lnTo>
                    <a:pt x="430402" y="367030"/>
                  </a:lnTo>
                  <a:lnTo>
                    <a:pt x="451865" y="326390"/>
                  </a:lnTo>
                  <a:lnTo>
                    <a:pt x="465327" y="281940"/>
                  </a:lnTo>
                  <a:lnTo>
                    <a:pt x="469793" y="237490"/>
                  </a:lnTo>
                  <a:lnTo>
                    <a:pt x="469900" y="234950"/>
                  </a:lnTo>
                  <a:lnTo>
                    <a:pt x="464820" y="187960"/>
                  </a:lnTo>
                  <a:lnTo>
                    <a:pt x="450850" y="143510"/>
                  </a:lnTo>
                  <a:lnTo>
                    <a:pt x="429133" y="102870"/>
                  </a:lnTo>
                  <a:lnTo>
                    <a:pt x="400303" y="68580"/>
                  </a:lnTo>
                  <a:lnTo>
                    <a:pt x="365251" y="39370"/>
                  </a:lnTo>
                  <a:lnTo>
                    <a:pt x="325374" y="19050"/>
                  </a:lnTo>
                  <a:lnTo>
                    <a:pt x="322253" y="17780"/>
                  </a:lnTo>
                  <a:close/>
                </a:path>
                <a:path w="469900" h="471169">
                  <a:moveTo>
                    <a:pt x="235330" y="34290"/>
                  </a:moveTo>
                  <a:lnTo>
                    <a:pt x="194817" y="38100"/>
                  </a:lnTo>
                  <a:lnTo>
                    <a:pt x="157099" y="49530"/>
                  </a:lnTo>
                  <a:lnTo>
                    <a:pt x="122936" y="68580"/>
                  </a:lnTo>
                  <a:lnTo>
                    <a:pt x="92963" y="92710"/>
                  </a:lnTo>
                  <a:lnTo>
                    <a:pt x="68452" y="123190"/>
                  </a:lnTo>
                  <a:lnTo>
                    <a:pt x="49784" y="157480"/>
                  </a:lnTo>
                  <a:lnTo>
                    <a:pt x="38100" y="19431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686" y="25400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501" y="364490"/>
                  </a:lnTo>
                  <a:lnTo>
                    <a:pt x="106806" y="391160"/>
                  </a:lnTo>
                  <a:lnTo>
                    <a:pt x="138684" y="412750"/>
                  </a:lnTo>
                  <a:lnTo>
                    <a:pt x="174751" y="429260"/>
                  </a:lnTo>
                  <a:lnTo>
                    <a:pt x="213995" y="436880"/>
                  </a:lnTo>
                  <a:lnTo>
                    <a:pt x="234568" y="438150"/>
                  </a:lnTo>
                  <a:lnTo>
                    <a:pt x="255015" y="436880"/>
                  </a:lnTo>
                  <a:lnTo>
                    <a:pt x="275081" y="434340"/>
                  </a:lnTo>
                  <a:lnTo>
                    <a:pt x="294386" y="429260"/>
                  </a:lnTo>
                  <a:lnTo>
                    <a:pt x="312800" y="421640"/>
                  </a:lnTo>
                  <a:lnTo>
                    <a:pt x="315743" y="420370"/>
                  </a:lnTo>
                  <a:lnTo>
                    <a:pt x="214756" y="420370"/>
                  </a:lnTo>
                  <a:lnTo>
                    <a:pt x="178942" y="412750"/>
                  </a:lnTo>
                  <a:lnTo>
                    <a:pt x="131063" y="388620"/>
                  </a:lnTo>
                  <a:lnTo>
                    <a:pt x="92075" y="353060"/>
                  </a:lnTo>
                  <a:lnTo>
                    <a:pt x="64770" y="307340"/>
                  </a:lnTo>
                  <a:lnTo>
                    <a:pt x="51562" y="25400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599" y="116840"/>
                  </a:lnTo>
                  <a:lnTo>
                    <a:pt x="133096" y="82550"/>
                  </a:lnTo>
                  <a:lnTo>
                    <a:pt x="181483" y="58420"/>
                  </a:lnTo>
                  <a:lnTo>
                    <a:pt x="236220" y="50800"/>
                  </a:lnTo>
                  <a:lnTo>
                    <a:pt x="313563" y="50800"/>
                  </a:lnTo>
                  <a:lnTo>
                    <a:pt x="295148" y="43180"/>
                  </a:lnTo>
                  <a:lnTo>
                    <a:pt x="275843" y="38100"/>
                  </a:lnTo>
                  <a:lnTo>
                    <a:pt x="255904" y="35560"/>
                  </a:lnTo>
                  <a:lnTo>
                    <a:pt x="235330" y="34290"/>
                  </a:lnTo>
                  <a:close/>
                </a:path>
                <a:path w="469900" h="471169">
                  <a:moveTo>
                    <a:pt x="313563" y="50800"/>
                  </a:moveTo>
                  <a:lnTo>
                    <a:pt x="236220" y="50800"/>
                  </a:lnTo>
                  <a:lnTo>
                    <a:pt x="255142" y="52070"/>
                  </a:lnTo>
                  <a:lnTo>
                    <a:pt x="273176" y="54610"/>
                  </a:lnTo>
                  <a:lnTo>
                    <a:pt x="323850" y="73660"/>
                  </a:lnTo>
                  <a:lnTo>
                    <a:pt x="366013" y="106680"/>
                  </a:lnTo>
                  <a:lnTo>
                    <a:pt x="397383" y="148590"/>
                  </a:lnTo>
                  <a:lnTo>
                    <a:pt x="415543" y="199390"/>
                  </a:lnTo>
                  <a:lnTo>
                    <a:pt x="419100" y="237490"/>
                  </a:lnTo>
                  <a:lnTo>
                    <a:pt x="418084" y="256540"/>
                  </a:lnTo>
                  <a:lnTo>
                    <a:pt x="404113" y="308610"/>
                  </a:lnTo>
                  <a:lnTo>
                    <a:pt x="376300" y="354330"/>
                  </a:lnTo>
                  <a:lnTo>
                    <a:pt x="336803" y="389890"/>
                  </a:lnTo>
                  <a:lnTo>
                    <a:pt x="288543" y="412750"/>
                  </a:lnTo>
                  <a:lnTo>
                    <a:pt x="252475" y="420370"/>
                  </a:lnTo>
                  <a:lnTo>
                    <a:pt x="315743" y="420370"/>
                  </a:lnTo>
                  <a:lnTo>
                    <a:pt x="362585" y="392430"/>
                  </a:lnTo>
                  <a:lnTo>
                    <a:pt x="389889" y="364490"/>
                  </a:lnTo>
                  <a:lnTo>
                    <a:pt x="411479" y="332740"/>
                  </a:lnTo>
                  <a:lnTo>
                    <a:pt x="426847" y="295910"/>
                  </a:lnTo>
                  <a:lnTo>
                    <a:pt x="434975" y="256540"/>
                  </a:lnTo>
                  <a:lnTo>
                    <a:pt x="435935" y="234950"/>
                  </a:lnTo>
                  <a:lnTo>
                    <a:pt x="435213" y="218440"/>
                  </a:lnTo>
                  <a:lnTo>
                    <a:pt x="427100" y="176530"/>
                  </a:lnTo>
                  <a:lnTo>
                    <a:pt x="411861" y="139700"/>
                  </a:lnTo>
                  <a:lnTo>
                    <a:pt x="390398" y="107950"/>
                  </a:lnTo>
                  <a:lnTo>
                    <a:pt x="363092" y="80010"/>
                  </a:lnTo>
                  <a:lnTo>
                    <a:pt x="331215" y="58420"/>
                  </a:lnTo>
                  <a:lnTo>
                    <a:pt x="313563" y="50800"/>
                  </a:lnTo>
                  <a:close/>
                </a:path>
              </a:pathLst>
            </a:custGeom>
            <a:solidFill>
              <a:srgbClr val="CAA4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389754" y="1149131"/>
            <a:ext cx="8763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5"/>
              </a:lnSpc>
            </a:pPr>
            <a:r>
              <a:rPr sz="1600" spc="-50" dirty="0">
                <a:solidFill>
                  <a:srgbClr val="CAA422"/>
                </a:solidFill>
                <a:latin typeface="Georgia"/>
                <a:cs typeface="Georgia"/>
              </a:rPr>
              <a:t>1</a:t>
            </a:r>
            <a:endParaRPr sz="160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303" y="1946148"/>
              <a:ext cx="3663696" cy="6903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981455"/>
              <a:ext cx="5549265" cy="407034"/>
            </a:xfrm>
            <a:custGeom>
              <a:avLst/>
              <a:gdLst/>
              <a:ahLst/>
              <a:cxnLst/>
              <a:rect l="l" t="t" r="r" b="b"/>
              <a:pathLst>
                <a:path w="5549265" h="407034">
                  <a:moveTo>
                    <a:pt x="0" y="406908"/>
                  </a:moveTo>
                  <a:lnTo>
                    <a:pt x="5548884" y="406908"/>
                  </a:lnTo>
                  <a:lnTo>
                    <a:pt x="5548884" y="0"/>
                  </a:lnTo>
                  <a:lnTo>
                    <a:pt x="0" y="0"/>
                  </a:lnTo>
                  <a:lnTo>
                    <a:pt x="0" y="406908"/>
                  </a:lnTo>
                  <a:close/>
                </a:path>
              </a:pathLst>
            </a:custGeom>
            <a:solidFill>
              <a:srgbClr val="66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35635" y="1005577"/>
            <a:ext cx="41649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 err="1">
                <a:solidFill>
                  <a:srgbClr val="FFFFFF"/>
                </a:solidFill>
                <a:latin typeface="Microsoft JhengHei"/>
                <a:cs typeface="Microsoft JhengHei"/>
              </a:rPr>
              <a:t>資訊應用學系</a:t>
            </a:r>
            <a:r>
              <a:rPr lang="zh-TW" altLang="en-US" sz="1800" spc="35" dirty="0">
                <a:solidFill>
                  <a:srgbClr val="FFFFFF"/>
                </a:solidFill>
                <a:latin typeface="Microsoft JhengHei"/>
                <a:cs typeface="Microsoft JhengHei"/>
              </a:rPr>
              <a:t>   </a:t>
            </a:r>
            <a:r>
              <a:rPr sz="1800" spc="35" dirty="0" err="1">
                <a:solidFill>
                  <a:srgbClr val="FFFFFF"/>
                </a:solidFill>
                <a:latin typeface="Microsoft JhengHei"/>
                <a:cs typeface="Microsoft JhengHei"/>
              </a:rPr>
              <a:t>基礎專題</a:t>
            </a:r>
            <a:r>
              <a:rPr sz="1800" spc="-30" dirty="0" err="1">
                <a:solidFill>
                  <a:srgbClr val="FFFFFF"/>
                </a:solidFill>
                <a:latin typeface="Microsoft JhengHei"/>
                <a:cs typeface="Microsoft JhengHei"/>
              </a:rPr>
              <a:t>&amp;</a:t>
            </a:r>
            <a:r>
              <a:rPr sz="1800" spc="-10" dirty="0" err="1">
                <a:solidFill>
                  <a:srgbClr val="FFFFFF"/>
                </a:solidFill>
                <a:latin typeface="Microsoft JhengHei"/>
                <a:cs typeface="Microsoft JhengHei"/>
              </a:rPr>
              <a:t>專題實作說明</a:t>
            </a:r>
            <a:endParaRPr sz="1800" dirty="0">
              <a:latin typeface="Microsoft JhengHei"/>
              <a:cs typeface="Microsoft JhengHei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44B4B3BD-78A8-4B9B-BCEE-58082993BADC}"/>
              </a:ext>
            </a:extLst>
          </p:cNvPr>
          <p:cNvSpPr txBox="1"/>
          <p:nvPr/>
        </p:nvSpPr>
        <p:spPr>
          <a:xfrm>
            <a:off x="226444" y="306553"/>
            <a:ext cx="4929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 專題說明會簡報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115" y="169925"/>
            <a:ext cx="5611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45" dirty="0">
                <a:latin typeface="Microsoft JhengHei"/>
                <a:cs typeface="Microsoft JhengHei"/>
              </a:rPr>
              <a:t>唯有實踐才是真正的學習</a:t>
            </a:r>
            <a:endParaRPr sz="4000">
              <a:latin typeface="Microsoft JhengHei"/>
              <a:cs typeface="Microsoft JhengHe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055" y="1373124"/>
            <a:ext cx="8229600" cy="46283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35166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Microsoft JhengHei"/>
                <a:cs typeface="Microsoft JhengHei"/>
              </a:rPr>
              <a:t>基礎專題實作</a:t>
            </a:r>
            <a:r>
              <a:rPr b="1" spc="-25" dirty="0">
                <a:latin typeface="Microsoft JhengHei"/>
                <a:cs typeface="Microsoft JhengHei"/>
              </a:rPr>
              <a:t>1/2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系核心/選修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本課程為基本的專題實作學習</a:t>
            </a:r>
          </a:p>
          <a:p>
            <a:pPr marL="354330" marR="5080" indent="-34226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35" dirty="0"/>
              <a:t>透過指導教授的指導與協助，在同學修習專題實作</a:t>
            </a:r>
            <a:r>
              <a:rPr spc="-15" dirty="0"/>
              <a:t> 	</a:t>
            </a:r>
            <a:r>
              <a:rPr spc="-25" dirty="0"/>
              <a:t>1</a:t>
            </a:r>
            <a:r>
              <a:rPr spc="-35" dirty="0"/>
              <a:t>、</a:t>
            </a:r>
            <a:r>
              <a:rPr spc="-25" dirty="0"/>
              <a:t>2</a:t>
            </a:r>
            <a:r>
              <a:rPr spc="-30" dirty="0"/>
              <a:t>前先行針對某特定實務或研究問題，學習必要	資訊專業相關知識，體驗相關資訊系統/產品的設	計、規劃、開發與建置等工作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2127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Microsoft JhengHei"/>
                <a:cs typeface="Microsoft JhengHei"/>
              </a:rPr>
              <a:t>專題實作</a:t>
            </a:r>
            <a:r>
              <a:rPr b="1" spc="-50" dirty="0">
                <a:latin typeface="Microsoft JhengHei"/>
                <a:cs typeface="Microsoft JhengHei"/>
              </a:rPr>
              <a:t>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系核心/必修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本課程即為本系大學部學生的畢業專題製作課程</a:t>
            </a:r>
          </a:p>
          <a:p>
            <a:pPr marL="354330" marR="5080" indent="-34226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5" dirty="0"/>
              <a:t>透過指導教授的指導與協助，本系畢業班學生將針	</a:t>
            </a:r>
            <a:r>
              <a:rPr spc="-40" dirty="0"/>
              <a:t>對某特定實務或研究問題，運用先前所學的資訊應	用學科專業相關知識，實際地進行相關資訊系統/	產品的設計、規劃、開發與建置等工作。</a:t>
            </a: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35" dirty="0"/>
              <a:t>本學期（年度課程之上學期）</a:t>
            </a:r>
            <a:r>
              <a:rPr spc="-40" dirty="0"/>
              <a:t>課程以完成所開發資訊系統/產品專案之規劃設計並通過提案報告之審查為各組的階段性目標。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2127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Microsoft JhengHei"/>
                <a:cs typeface="Microsoft JhengHei"/>
              </a:rPr>
              <a:t>專題實作</a:t>
            </a:r>
            <a:r>
              <a:rPr b="1" spc="-50" dirty="0">
                <a:latin typeface="Microsoft JhengHei"/>
                <a:cs typeface="Microsoft JhengHei"/>
              </a:rPr>
              <a:t>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系核心/必修</a:t>
            </a: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35" dirty="0"/>
              <a:t>本課程為延續專題實作</a:t>
            </a:r>
            <a:r>
              <a:rPr spc="-50" dirty="0"/>
              <a:t>1</a:t>
            </a:r>
          </a:p>
          <a:p>
            <a:pPr marL="354330" marR="5080" indent="-342265" algn="just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0" dirty="0"/>
              <a:t>本學期（年度課程之下學期）</a:t>
            </a:r>
            <a:r>
              <a:rPr spc="-45" dirty="0"/>
              <a:t>課程須依據專題實作</a:t>
            </a:r>
            <a:r>
              <a:rPr spc="-50" dirty="0"/>
              <a:t> 	</a:t>
            </a:r>
            <a:r>
              <a:rPr spc="-30" dirty="0"/>
              <a:t>1</a:t>
            </a:r>
            <a:r>
              <a:rPr spc="-40" dirty="0"/>
              <a:t>的規劃設計，完成所開發資訊系統/產品專案並通	過結案報告審查。</a:t>
            </a: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5600" algn="l"/>
              </a:tabLst>
            </a:pPr>
            <a:r>
              <a:rPr spc="-45" dirty="0"/>
              <a:t>通過結案報告也須繳交書面/電子報告書、投影片</a:t>
            </a:r>
          </a:p>
          <a:p>
            <a:pPr marL="355600">
              <a:lnSpc>
                <a:spcPct val="100000"/>
              </a:lnSpc>
            </a:pPr>
            <a:r>
              <a:rPr spc="-40" dirty="0"/>
              <a:t>、影片、海報、原始檔等資料</a:t>
            </a:r>
          </a:p>
          <a:p>
            <a:pPr marL="755650" lvl="1" indent="-285750">
              <a:lnSpc>
                <a:spcPct val="100000"/>
              </a:lnSpc>
              <a:spcBef>
                <a:spcPts val="595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5650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電子資料請繳交光碟</a:t>
            </a:r>
            <a:endParaRPr sz="24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63050" cy="544830"/>
            <a:chOff x="0" y="6332219"/>
            <a:chExt cx="9163050" cy="544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28304" y="6358126"/>
              <a:ext cx="615696" cy="499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50224" y="6431276"/>
              <a:ext cx="426707" cy="4267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90026" y="6400038"/>
              <a:ext cx="554355" cy="458470"/>
            </a:xfrm>
            <a:custGeom>
              <a:avLst/>
              <a:gdLst/>
              <a:ahLst/>
              <a:cxnLst/>
              <a:rect l="l" t="t" r="r" b="b"/>
              <a:pathLst>
                <a:path w="554354" h="458470">
                  <a:moveTo>
                    <a:pt x="277368" y="0"/>
                  </a:moveTo>
                  <a:lnTo>
                    <a:pt x="227517" y="3830"/>
                  </a:lnTo>
                  <a:lnTo>
                    <a:pt x="180595" y="14873"/>
                  </a:lnTo>
                  <a:lnTo>
                    <a:pt x="137385" y="32458"/>
                  </a:lnTo>
                  <a:lnTo>
                    <a:pt x="98673" y="55913"/>
                  </a:lnTo>
                  <a:lnTo>
                    <a:pt x="65241" y="84567"/>
                  </a:lnTo>
                  <a:lnTo>
                    <a:pt x="37874" y="117748"/>
                  </a:lnTo>
                  <a:lnTo>
                    <a:pt x="17355" y="154786"/>
                  </a:lnTo>
                  <a:lnTo>
                    <a:pt x="4469" y="195008"/>
                  </a:lnTo>
                  <a:lnTo>
                    <a:pt x="0" y="237744"/>
                  </a:lnTo>
                  <a:lnTo>
                    <a:pt x="4469" y="280478"/>
                  </a:lnTo>
                  <a:lnTo>
                    <a:pt x="17355" y="320700"/>
                  </a:lnTo>
                  <a:lnTo>
                    <a:pt x="37874" y="357737"/>
                  </a:lnTo>
                  <a:lnTo>
                    <a:pt x="65241" y="390918"/>
                  </a:lnTo>
                  <a:lnTo>
                    <a:pt x="98673" y="419572"/>
                  </a:lnTo>
                  <a:lnTo>
                    <a:pt x="137385" y="443027"/>
                  </a:lnTo>
                  <a:lnTo>
                    <a:pt x="174081" y="457962"/>
                  </a:lnTo>
                  <a:lnTo>
                    <a:pt x="380654" y="457962"/>
                  </a:lnTo>
                  <a:lnTo>
                    <a:pt x="417350" y="443027"/>
                  </a:lnTo>
                  <a:lnTo>
                    <a:pt x="456062" y="419572"/>
                  </a:lnTo>
                  <a:lnTo>
                    <a:pt x="489494" y="390918"/>
                  </a:lnTo>
                  <a:lnTo>
                    <a:pt x="516861" y="357737"/>
                  </a:lnTo>
                  <a:lnTo>
                    <a:pt x="537380" y="320700"/>
                  </a:lnTo>
                  <a:lnTo>
                    <a:pt x="550266" y="280478"/>
                  </a:lnTo>
                  <a:lnTo>
                    <a:pt x="553974" y="245029"/>
                  </a:lnTo>
                  <a:lnTo>
                    <a:pt x="553974" y="230458"/>
                  </a:lnTo>
                  <a:lnTo>
                    <a:pt x="537380" y="154786"/>
                  </a:lnTo>
                  <a:lnTo>
                    <a:pt x="516861" y="117748"/>
                  </a:lnTo>
                  <a:lnTo>
                    <a:pt x="489494" y="84567"/>
                  </a:lnTo>
                  <a:lnTo>
                    <a:pt x="456062" y="55913"/>
                  </a:lnTo>
                  <a:lnTo>
                    <a:pt x="417350" y="32458"/>
                  </a:lnTo>
                  <a:lnTo>
                    <a:pt x="374140" y="14873"/>
                  </a:lnTo>
                  <a:lnTo>
                    <a:pt x="327218" y="3830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51630" y="6626017"/>
              <a:ext cx="211419" cy="2510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90026" y="6400038"/>
              <a:ext cx="554355" cy="458470"/>
            </a:xfrm>
            <a:custGeom>
              <a:avLst/>
              <a:gdLst/>
              <a:ahLst/>
              <a:cxnLst/>
              <a:rect l="l" t="t" r="r" b="b"/>
              <a:pathLst>
                <a:path w="554354" h="458470">
                  <a:moveTo>
                    <a:pt x="174081" y="457962"/>
                  </a:moveTo>
                  <a:lnTo>
                    <a:pt x="137385" y="443027"/>
                  </a:lnTo>
                  <a:lnTo>
                    <a:pt x="98673" y="419572"/>
                  </a:lnTo>
                  <a:lnTo>
                    <a:pt x="65241" y="390918"/>
                  </a:lnTo>
                  <a:lnTo>
                    <a:pt x="37874" y="357737"/>
                  </a:lnTo>
                  <a:lnTo>
                    <a:pt x="17355" y="320700"/>
                  </a:lnTo>
                  <a:lnTo>
                    <a:pt x="4469" y="280478"/>
                  </a:lnTo>
                  <a:lnTo>
                    <a:pt x="0" y="237744"/>
                  </a:lnTo>
                  <a:lnTo>
                    <a:pt x="4469" y="195008"/>
                  </a:lnTo>
                  <a:lnTo>
                    <a:pt x="17355" y="154786"/>
                  </a:lnTo>
                  <a:lnTo>
                    <a:pt x="37874" y="117748"/>
                  </a:lnTo>
                  <a:lnTo>
                    <a:pt x="65241" y="84567"/>
                  </a:lnTo>
                  <a:lnTo>
                    <a:pt x="98673" y="55913"/>
                  </a:lnTo>
                  <a:lnTo>
                    <a:pt x="137385" y="32458"/>
                  </a:lnTo>
                  <a:lnTo>
                    <a:pt x="180595" y="14873"/>
                  </a:lnTo>
                  <a:lnTo>
                    <a:pt x="227517" y="3830"/>
                  </a:lnTo>
                  <a:lnTo>
                    <a:pt x="277368" y="0"/>
                  </a:lnTo>
                  <a:lnTo>
                    <a:pt x="327218" y="3830"/>
                  </a:lnTo>
                  <a:lnTo>
                    <a:pt x="374140" y="14873"/>
                  </a:lnTo>
                  <a:lnTo>
                    <a:pt x="417350" y="32458"/>
                  </a:lnTo>
                  <a:lnTo>
                    <a:pt x="456062" y="55913"/>
                  </a:lnTo>
                  <a:lnTo>
                    <a:pt x="489494" y="84567"/>
                  </a:lnTo>
                  <a:lnTo>
                    <a:pt x="516861" y="117748"/>
                  </a:lnTo>
                  <a:lnTo>
                    <a:pt x="537380" y="154786"/>
                  </a:lnTo>
                  <a:lnTo>
                    <a:pt x="550266" y="195008"/>
                  </a:lnTo>
                  <a:lnTo>
                    <a:pt x="553974" y="230458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7040" y="295097"/>
            <a:ext cx="3874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latin typeface="Microsoft JhengHei"/>
                <a:cs typeface="Microsoft JhengHei"/>
              </a:rPr>
              <a:t>班級導師/學術導師</a:t>
            </a:r>
            <a:endParaRPr sz="3600">
              <a:latin typeface="Microsoft JhengHei"/>
              <a:cs typeface="Microsoft JhengHe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4340" y="1327403"/>
            <a:ext cx="3856990" cy="4787900"/>
            <a:chOff x="434340" y="1327403"/>
            <a:chExt cx="3856990" cy="47879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340" y="1327403"/>
              <a:ext cx="3856482" cy="47876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092" y="1414271"/>
              <a:ext cx="3292602" cy="14455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30604" y="1580515"/>
            <a:ext cx="24663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5" dirty="0">
                <a:latin typeface="Malgun Gothic"/>
                <a:cs typeface="Malgun Gothic"/>
              </a:rPr>
              <a:t>班級導師</a:t>
            </a:r>
            <a:endParaRPr sz="4800">
              <a:latin typeface="Malgun Gothic"/>
              <a:cs typeface="Malgun Gothic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8763" y="2746248"/>
            <a:ext cx="3167634" cy="152780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37208" y="3173095"/>
            <a:ext cx="165353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ngLiU_HKSCS-ExtB"/>
                <a:cs typeface="MingLiU_HKSCS-ExtB"/>
              </a:rPr>
              <a:t>大一導師</a:t>
            </a:r>
            <a:endParaRPr sz="3200">
              <a:latin typeface="MingLiU_HKSCS-ExtB"/>
              <a:cs typeface="MingLiU_HKSCS-ExtB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8763" y="4384547"/>
            <a:ext cx="3167634" cy="167106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537208" y="4335425"/>
            <a:ext cx="1652905" cy="1344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3835">
              <a:lnSpc>
                <a:spcPct val="135300"/>
              </a:lnSpc>
              <a:spcBef>
                <a:spcPts val="95"/>
              </a:spcBef>
            </a:pPr>
            <a:r>
              <a:rPr sz="3200" spc="-20" dirty="0">
                <a:solidFill>
                  <a:srgbClr val="FFFFFF"/>
                </a:solidFill>
                <a:latin typeface="MingLiU_HKSCS-ExtB"/>
                <a:cs typeface="MingLiU_HKSCS-ExtB"/>
              </a:rPr>
              <a:t>大二上班級導師</a:t>
            </a:r>
            <a:endParaRPr sz="3200">
              <a:latin typeface="MingLiU_HKSCS-ExtB"/>
              <a:cs typeface="MingLiU_HKSCS-ExtB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75047" y="1327403"/>
            <a:ext cx="3856990" cy="4787900"/>
            <a:chOff x="4575047" y="1327403"/>
            <a:chExt cx="3856990" cy="478790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5047" y="1327403"/>
              <a:ext cx="3856482" cy="47876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74107" y="1336547"/>
              <a:ext cx="3701034" cy="1623822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119878" y="1524127"/>
            <a:ext cx="27705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5" dirty="0">
                <a:latin typeface="Malgun Gothic"/>
                <a:cs typeface="Malgun Gothic"/>
              </a:rPr>
              <a:t>學術家族</a:t>
            </a:r>
            <a:endParaRPr sz="5400">
              <a:latin typeface="Malgun Gothic"/>
              <a:cs typeface="Malgun Gothic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19471" y="2746248"/>
            <a:ext cx="3168015" cy="3192145"/>
            <a:chOff x="4919471" y="2746248"/>
            <a:chExt cx="3168015" cy="319214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9471" y="2746248"/>
              <a:ext cx="3167633" cy="152780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19471" y="4410468"/>
              <a:ext cx="3167633" cy="152781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678804" y="4836363"/>
            <a:ext cx="16529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FFFF"/>
                </a:solidFill>
                <a:latin typeface="MingLiU_HKSCS-ExtB"/>
                <a:cs typeface="MingLiU_HKSCS-ExtB"/>
              </a:rPr>
              <a:t>終身導師</a:t>
            </a:r>
            <a:endParaRPr sz="3200">
              <a:latin typeface="MingLiU_HKSCS-ExtB"/>
              <a:cs typeface="MingLiU_HKSCS-ExtB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514855" y="2365222"/>
            <a:ext cx="4622165" cy="2229485"/>
            <a:chOff x="1514855" y="2365222"/>
            <a:chExt cx="4622165" cy="2229485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74208" y="3820655"/>
              <a:ext cx="662190" cy="7338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14855" y="3858755"/>
              <a:ext cx="660666" cy="73534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98291" y="3139427"/>
              <a:ext cx="1454658" cy="66219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3279" y="2365222"/>
              <a:ext cx="1917192" cy="106987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86327" y="2365248"/>
              <a:ext cx="1909572" cy="9189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30523" y="2392680"/>
              <a:ext cx="1827276" cy="98018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430523" y="2392680"/>
              <a:ext cx="1827530" cy="980440"/>
            </a:xfrm>
            <a:custGeom>
              <a:avLst/>
              <a:gdLst/>
              <a:ahLst/>
              <a:cxnLst/>
              <a:rect l="l" t="t" r="r" b="b"/>
              <a:pathLst>
                <a:path w="1827529" h="980439">
                  <a:moveTo>
                    <a:pt x="0" y="0"/>
                  </a:moveTo>
                  <a:lnTo>
                    <a:pt x="304546" y="0"/>
                  </a:lnTo>
                  <a:lnTo>
                    <a:pt x="761364" y="0"/>
                  </a:lnTo>
                  <a:lnTo>
                    <a:pt x="1827276" y="0"/>
                  </a:lnTo>
                  <a:lnTo>
                    <a:pt x="1827276" y="440055"/>
                  </a:lnTo>
                  <a:lnTo>
                    <a:pt x="1827276" y="628650"/>
                  </a:lnTo>
                  <a:lnTo>
                    <a:pt x="1827276" y="754380"/>
                  </a:lnTo>
                  <a:lnTo>
                    <a:pt x="761364" y="754380"/>
                  </a:lnTo>
                  <a:lnTo>
                    <a:pt x="235585" y="980186"/>
                  </a:lnTo>
                  <a:lnTo>
                    <a:pt x="304546" y="754380"/>
                  </a:lnTo>
                  <a:lnTo>
                    <a:pt x="0" y="754380"/>
                  </a:lnTo>
                  <a:lnTo>
                    <a:pt x="0" y="628650"/>
                  </a:lnTo>
                  <a:lnTo>
                    <a:pt x="0" y="4400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9292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569970" y="2444876"/>
            <a:ext cx="15513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2729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latin typeface="Microsoft JhengHei"/>
                <a:cs typeface="Microsoft JhengHei"/>
              </a:rPr>
              <a:t>升大二下</a:t>
            </a:r>
            <a:r>
              <a:rPr sz="2000" spc="-50" dirty="0">
                <a:latin typeface="Microsoft JhengHei"/>
                <a:cs typeface="Microsoft JhengHei"/>
              </a:rPr>
              <a:t> </a:t>
            </a:r>
            <a:r>
              <a:rPr sz="2000" spc="-15" dirty="0">
                <a:latin typeface="Microsoft JhengHei"/>
                <a:cs typeface="Microsoft JhengHei"/>
              </a:rPr>
              <a:t>自選學術導師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929628" y="3855694"/>
            <a:ext cx="1917700" cy="1069975"/>
            <a:chOff x="6929628" y="3855694"/>
            <a:chExt cx="1917700" cy="1069975"/>
          </a:xfrm>
        </p:grpSpPr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29628" y="3855694"/>
              <a:ext cx="1917192" cy="106987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32676" y="3857243"/>
              <a:ext cx="1909572" cy="91897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76872" y="3883151"/>
              <a:ext cx="1827276" cy="98018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976872" y="3883151"/>
              <a:ext cx="1827530" cy="980440"/>
            </a:xfrm>
            <a:custGeom>
              <a:avLst/>
              <a:gdLst/>
              <a:ahLst/>
              <a:cxnLst/>
              <a:rect l="l" t="t" r="r" b="b"/>
              <a:pathLst>
                <a:path w="1827529" h="980439">
                  <a:moveTo>
                    <a:pt x="0" y="0"/>
                  </a:moveTo>
                  <a:lnTo>
                    <a:pt x="304546" y="0"/>
                  </a:lnTo>
                  <a:lnTo>
                    <a:pt x="761364" y="0"/>
                  </a:lnTo>
                  <a:lnTo>
                    <a:pt x="1827276" y="0"/>
                  </a:lnTo>
                  <a:lnTo>
                    <a:pt x="1827276" y="440055"/>
                  </a:lnTo>
                  <a:lnTo>
                    <a:pt x="1827276" y="628650"/>
                  </a:lnTo>
                  <a:lnTo>
                    <a:pt x="1827276" y="754380"/>
                  </a:lnTo>
                  <a:lnTo>
                    <a:pt x="761364" y="754380"/>
                  </a:lnTo>
                  <a:lnTo>
                    <a:pt x="235584" y="980186"/>
                  </a:lnTo>
                  <a:lnTo>
                    <a:pt x="304546" y="754380"/>
                  </a:lnTo>
                  <a:lnTo>
                    <a:pt x="0" y="754380"/>
                  </a:lnTo>
                  <a:lnTo>
                    <a:pt x="0" y="628650"/>
                  </a:lnTo>
                  <a:lnTo>
                    <a:pt x="0" y="4400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9292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678804" y="3173095"/>
            <a:ext cx="2988945" cy="1399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ngLiU_HKSCS-ExtB"/>
                <a:cs typeface="MingLiU_HKSCS-ExtB"/>
              </a:rPr>
              <a:t>學術導師</a:t>
            </a:r>
            <a:endParaRPr sz="3200">
              <a:latin typeface="MingLiU_HKSCS-ExtB"/>
              <a:cs typeface="MingLiU_HKSCS-ExtB"/>
            </a:endParaRPr>
          </a:p>
          <a:p>
            <a:pPr marL="1450340" marR="5080">
              <a:lnSpc>
                <a:spcPct val="100000"/>
              </a:lnSpc>
              <a:spcBef>
                <a:spcPts val="2170"/>
              </a:spcBef>
            </a:pPr>
            <a:r>
              <a:rPr sz="2000" spc="-15" dirty="0">
                <a:latin typeface="Microsoft JhengHei"/>
                <a:cs typeface="Microsoft JhengHei"/>
              </a:rPr>
              <a:t>畢業後學術導師為終身導師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39"/>
              </a:lnSpc>
            </a:pPr>
            <a:r>
              <a:rPr spc="-50" dirty="0"/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1854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選課規定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3400" y="1421765"/>
            <a:ext cx="7853045" cy="3234219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2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lang="zh-TW" altLang="en-US" sz="3000" dirty="0">
                <a:latin typeface="Microsoft JhengHei"/>
                <a:cs typeface="Microsoft JhengHei"/>
              </a:rPr>
              <a:t>基礎專題實作</a:t>
            </a:r>
            <a:r>
              <a:rPr lang="en-US" altLang="zh-TW" sz="3000" dirty="0">
                <a:latin typeface="Microsoft JhengHei"/>
                <a:cs typeface="Microsoft JhengHei"/>
              </a:rPr>
              <a:t>1</a:t>
            </a:r>
            <a:r>
              <a:rPr lang="zh-TW" altLang="en-US" sz="3000" dirty="0">
                <a:latin typeface="Microsoft JhengHei"/>
                <a:cs typeface="Microsoft JhengHei"/>
              </a:rPr>
              <a:t>每位老師至多可收</a:t>
            </a:r>
            <a:r>
              <a:rPr lang="en-US" altLang="zh-TW" sz="3000" dirty="0">
                <a:latin typeface="Microsoft JhengHei"/>
                <a:cs typeface="Microsoft JhengHei"/>
              </a:rPr>
              <a:t>6</a:t>
            </a:r>
            <a:r>
              <a:rPr lang="zh-TW" altLang="en-US" sz="3000" spc="-25" dirty="0">
                <a:latin typeface="Microsoft JhengHei"/>
                <a:cs typeface="Microsoft JhengHei"/>
              </a:rPr>
              <a:t>位。</a:t>
            </a:r>
            <a:endParaRPr lang="zh-TW" altLang="en-US" sz="3000" dirty="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lang="zh-TW" altLang="en-US" sz="3000" dirty="0">
                <a:latin typeface="Microsoft JhengHei"/>
                <a:cs typeface="Microsoft JhengHei"/>
              </a:rPr>
              <a:t>每一屆的畢業專題，每位老師至多可收</a:t>
            </a:r>
            <a:r>
              <a:rPr lang="en-US" altLang="zh-TW" sz="3000" dirty="0">
                <a:latin typeface="Microsoft JhengHei"/>
                <a:cs typeface="Microsoft JhengHei"/>
              </a:rPr>
              <a:t>3</a:t>
            </a:r>
            <a:r>
              <a:rPr lang="zh-TW" altLang="en-US" sz="3000" spc="-50" dirty="0">
                <a:latin typeface="Microsoft JhengHei"/>
                <a:cs typeface="Microsoft JhengHei"/>
              </a:rPr>
              <a:t>組</a:t>
            </a:r>
            <a:endParaRPr lang="zh-TW" altLang="en-US" sz="3000" dirty="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lang="zh-TW" altLang="en-US" sz="3000" spc="-15" dirty="0">
                <a:latin typeface="Microsoft JhengHei"/>
                <a:cs typeface="Microsoft JhengHei"/>
              </a:rPr>
              <a:t>選課前先找</a:t>
            </a:r>
            <a:r>
              <a:rPr lang="en-US" altLang="zh-TW" sz="3000" spc="-15" dirty="0">
                <a:latin typeface="Microsoft JhengHei"/>
                <a:cs typeface="Microsoft JhengHei"/>
              </a:rPr>
              <a:t>(</a:t>
            </a:r>
            <a:r>
              <a:rPr lang="zh-TW" altLang="en-US" sz="3000" spc="-15" dirty="0">
                <a:latin typeface="Microsoft JhengHei"/>
                <a:cs typeface="Microsoft JhengHei"/>
              </a:rPr>
              <a:t>幾位</a:t>
            </a:r>
            <a:r>
              <a:rPr lang="en-US" altLang="zh-TW" sz="3000" spc="-15" dirty="0">
                <a:latin typeface="Microsoft JhengHei"/>
                <a:cs typeface="Microsoft JhengHei"/>
              </a:rPr>
              <a:t>)</a:t>
            </a:r>
            <a:r>
              <a:rPr lang="zh-TW" altLang="en-US" sz="3000" spc="-15" dirty="0">
                <a:latin typeface="Microsoft JhengHei"/>
                <a:cs typeface="Microsoft JhengHei"/>
              </a:rPr>
              <a:t>老師晤談</a:t>
            </a:r>
            <a:endParaRPr lang="zh-TW" altLang="en-US" sz="3000" dirty="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lang="zh-TW" altLang="en-US" sz="3000" spc="-5" dirty="0">
                <a:latin typeface="Microsoft JhengHei"/>
                <a:cs typeface="Microsoft JhengHei"/>
              </a:rPr>
              <a:t>選定指導老師並經該老師同意</a:t>
            </a:r>
            <a:endParaRPr lang="en-US" altLang="zh-TW" sz="3000" spc="-10" dirty="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ct val="100000"/>
              </a:lnSpc>
              <a:spcBef>
                <a:spcPts val="72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  <a:tab pos="1497965" algn="l"/>
              </a:tabLst>
            </a:pPr>
            <a:r>
              <a:rPr sz="3000" spc="-10" dirty="0" err="1">
                <a:latin typeface="Microsoft JhengHei"/>
                <a:cs typeface="Microsoft JhengHei"/>
              </a:rPr>
              <a:t>修</a:t>
            </a:r>
            <a:r>
              <a:rPr sz="3000" spc="-50" dirty="0" err="1">
                <a:latin typeface="Microsoft JhengHei"/>
                <a:cs typeface="Microsoft JhengHei"/>
              </a:rPr>
              <a:t>課</a:t>
            </a:r>
            <a:r>
              <a:rPr lang="zh-TW" altLang="en-US" sz="3000" spc="-50" dirty="0">
                <a:latin typeface="Microsoft JhengHei"/>
                <a:cs typeface="Microsoft JhengHei"/>
              </a:rPr>
              <a:t>申</a:t>
            </a:r>
            <a:r>
              <a:rPr sz="3000" spc="-10" dirty="0" err="1">
                <a:latin typeface="Microsoft JhengHei"/>
                <a:cs typeface="Microsoft JhengHei"/>
              </a:rPr>
              <a:t>請表皆需在開學第一周</a:t>
            </a:r>
            <a:r>
              <a:rPr sz="3000" dirty="0" err="1">
                <a:latin typeface="Microsoft JhengHei"/>
                <a:cs typeface="Microsoft JhengHei"/>
              </a:rPr>
              <a:t>前</a:t>
            </a:r>
            <a:r>
              <a:rPr sz="3000" spc="-10" dirty="0">
                <a:latin typeface="Microsoft JhengHei"/>
                <a:cs typeface="Microsoft JhengHei"/>
              </a:rPr>
              <a:t>(加退選周前</a:t>
            </a:r>
            <a:r>
              <a:rPr sz="3000" spc="-50" dirty="0">
                <a:latin typeface="Microsoft JhengHei"/>
                <a:cs typeface="Microsoft JhengHei"/>
              </a:rPr>
              <a:t>)</a:t>
            </a:r>
            <a:r>
              <a:rPr sz="3000" dirty="0">
                <a:latin typeface="Microsoft JhengHei"/>
                <a:cs typeface="Microsoft JhengHei"/>
              </a:rPr>
              <a:t>繳交至系辦，否則需自行退選課程</a:t>
            </a:r>
            <a:r>
              <a:rPr sz="3000" spc="-50" dirty="0">
                <a:latin typeface="Microsoft JhengHei"/>
                <a:cs typeface="Microsoft JhengHei"/>
              </a:rPr>
              <a:t>。</a:t>
            </a:r>
            <a:endParaRPr sz="3000" dirty="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39"/>
              </a:lnSpc>
            </a:pPr>
            <a:r>
              <a:rPr spc="-50" dirty="0"/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7908" y="267843"/>
            <a:ext cx="381000" cy="4476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6115" y="169925"/>
            <a:ext cx="35801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35430" algn="l"/>
              </a:tabLst>
            </a:pPr>
            <a:r>
              <a:rPr sz="4000" spc="-40" dirty="0"/>
              <a:t>修</a:t>
            </a:r>
            <a:r>
              <a:rPr sz="4000" spc="-50" dirty="0"/>
              <a:t>課</a:t>
            </a:r>
            <a:r>
              <a:rPr sz="4000" dirty="0"/>
              <a:t>	</a:t>
            </a:r>
            <a:r>
              <a:rPr sz="4000" spc="-40" dirty="0"/>
              <a:t>請表連</a:t>
            </a:r>
            <a:r>
              <a:rPr sz="4000" spc="-50" dirty="0"/>
              <a:t>結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2539745" y="5179263"/>
            <a:ext cx="43859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sng" spc="-10" dirty="0">
                <a:solidFill>
                  <a:srgbClr val="666699"/>
                </a:solidFill>
                <a:uFill>
                  <a:solidFill>
                    <a:srgbClr val="666699"/>
                  </a:solidFill>
                </a:uFill>
                <a:latin typeface="Arial MT"/>
                <a:cs typeface="Arial MT"/>
                <a:hlinkClick r:id="rId3"/>
              </a:rPr>
              <a:t>https://reurl.cc/WGEY79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4432" y="1248155"/>
            <a:ext cx="3816096" cy="38176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1854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專題規定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168" y="1131429"/>
            <a:ext cx="6560820" cy="149161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9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很重要！</a:t>
            </a:r>
            <a:endParaRPr sz="2800" dirty="0">
              <a:latin typeface="Microsoft JhengHei"/>
              <a:cs typeface="Microsoft JhengHei"/>
            </a:endParaRPr>
          </a:p>
          <a:p>
            <a:pPr marL="755015" lvl="1" indent="-285750">
              <a:lnSpc>
                <a:spcPct val="100000"/>
              </a:lnSpc>
              <a:spcBef>
                <a:spcPts val="595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5015" algn="l"/>
              </a:tabLst>
            </a:pPr>
            <a:r>
              <a:rPr sz="2400" spc="-5" dirty="0">
                <a:latin typeface="Microsoft JhengHei"/>
                <a:cs typeface="Microsoft JhengHei"/>
              </a:rPr>
              <a:t>與指導老師約定固定時間進行專題進度討論</a:t>
            </a:r>
            <a:endParaRPr sz="2400" dirty="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5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更重要！</a:t>
            </a:r>
            <a:endParaRPr sz="2800" dirty="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7368" y="2672334"/>
            <a:ext cx="5558232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298450" algn="l"/>
              </a:tabLst>
            </a:pPr>
            <a:r>
              <a:rPr sz="2400" b="1" spc="-5" dirty="0">
                <a:latin typeface="Microsoft JhengHei"/>
              </a:rPr>
              <a:t>期中考週星期三下午進行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99203" y="2653919"/>
            <a:ext cx="1841500" cy="4057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11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245"/>
              </a:spcBef>
            </a:pPr>
            <a:r>
              <a:rPr sz="2400" b="1" spc="-10" dirty="0">
                <a:latin typeface="Microsoft JhengHei"/>
                <a:cs typeface="Microsoft JhengHei"/>
              </a:rPr>
              <a:t>期中口頭報告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7368" y="3111500"/>
            <a:ext cx="5634432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298450" algn="l"/>
              </a:tabLst>
            </a:pPr>
            <a:r>
              <a:rPr sz="2400" b="1" spc="-5" dirty="0" err="1">
                <a:latin typeface="Microsoft JhengHei"/>
                <a:cs typeface="Microsoft JhengHei"/>
              </a:rPr>
              <a:t>期末考週星期三下午進行</a:t>
            </a:r>
            <a:endParaRPr sz="2400" dirty="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99203" y="3092830"/>
            <a:ext cx="1841500" cy="4057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11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245"/>
              </a:spcBef>
            </a:pPr>
            <a:r>
              <a:rPr sz="2400" b="1" spc="-10" dirty="0">
                <a:latin typeface="Microsoft JhengHei"/>
                <a:cs typeface="Microsoft JhengHei"/>
              </a:rPr>
              <a:t>期末口頭報告</a:t>
            </a:r>
            <a:endParaRPr sz="2400" dirty="0">
              <a:latin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B7C7F9A-DD2B-4BE0-9759-13790B6AD949}"/>
              </a:ext>
            </a:extLst>
          </p:cNvPr>
          <p:cNvSpPr/>
          <p:nvPr/>
        </p:nvSpPr>
        <p:spPr>
          <a:xfrm>
            <a:off x="1066800" y="3546601"/>
            <a:ext cx="6427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8450" indent="-285750">
              <a:spcBef>
                <a:spcPts val="10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298450" algn="l"/>
              </a:tabLst>
            </a:pPr>
            <a:r>
              <a:rPr lang="zh-TW" altLang="en-US" sz="2400" b="1" spc="-5" dirty="0">
                <a:latin typeface="Microsoft JhengHei"/>
                <a:cs typeface="Microsoft JhengHei"/>
              </a:rPr>
              <a:t>專一：期末並繳交修正後之</a:t>
            </a:r>
            <a:r>
              <a:rPr lang="zh-TW" altLang="en-US" sz="2400" b="1" spc="-10" dirty="0">
                <a:highlight>
                  <a:srgbClr val="FFFF00"/>
                </a:highlight>
                <a:latin typeface="Microsoft JhengHei"/>
                <a:cs typeface="Microsoft JhengHei"/>
              </a:rPr>
              <a:t>結案報告電子檔</a:t>
            </a:r>
            <a:endParaRPr lang="zh-TW" altLang="en-US" sz="2400" dirty="0">
              <a:latin typeface="Microsoft JhengHei"/>
              <a:cs typeface="Microsoft JhengHei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C51AE72-E3A2-4509-B45A-4C2EB82E1158}"/>
              </a:ext>
            </a:extLst>
          </p:cNvPr>
          <p:cNvSpPr/>
          <p:nvPr/>
        </p:nvSpPr>
        <p:spPr>
          <a:xfrm>
            <a:off x="1066800" y="4052207"/>
            <a:ext cx="7040710" cy="843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8450" indent="-285750">
              <a:spcBef>
                <a:spcPts val="10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298450" algn="l"/>
              </a:tabLst>
            </a:pPr>
            <a:r>
              <a:rPr lang="zh-TW" altLang="en-US" sz="2400" b="1" spc="-5" dirty="0">
                <a:latin typeface="Microsoft JhengHei"/>
                <a:cs typeface="Microsoft JhengHei"/>
              </a:rPr>
              <a:t>專二：期末並繳交修正後之</a:t>
            </a:r>
            <a:r>
              <a:rPr lang="zh-TW" altLang="en-US" sz="2400" b="1" spc="-10" dirty="0">
                <a:highlight>
                  <a:srgbClr val="FFFF00"/>
                </a:highlight>
                <a:latin typeface="Microsoft JhengHei"/>
                <a:cs typeface="Microsoft JhengHei"/>
              </a:rPr>
              <a:t>結案報告電子檔</a:t>
            </a:r>
            <a:r>
              <a:rPr lang="en-US" altLang="zh-TW" sz="2400" b="1" spc="-10" dirty="0">
                <a:highlight>
                  <a:srgbClr val="FFFF00"/>
                </a:highlight>
                <a:latin typeface="Microsoft JhengHei"/>
                <a:cs typeface="Microsoft JhengHei"/>
              </a:rPr>
              <a:t>(</a:t>
            </a:r>
            <a:r>
              <a:rPr lang="zh-TW" altLang="en-US" sz="2400" b="1" spc="-10" dirty="0">
                <a:highlight>
                  <a:srgbClr val="FFFF00"/>
                </a:highlight>
                <a:latin typeface="Microsoft JhengHei"/>
                <a:cs typeface="Microsoft JhengHei"/>
              </a:rPr>
              <a:t>報告</a:t>
            </a:r>
            <a:endParaRPr lang="zh-TW" altLang="en-US" sz="2400" dirty="0">
              <a:highlight>
                <a:srgbClr val="FFFF00"/>
              </a:highlight>
              <a:latin typeface="Microsoft JhengHei"/>
              <a:cs typeface="Microsoft JhengHei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298450" algn="l"/>
              </a:tabLst>
            </a:pPr>
            <a:endParaRPr lang="zh-TW" altLang="en-US" sz="2400" dirty="0">
              <a:latin typeface="Microsoft JhengHei"/>
              <a:cs typeface="Microsoft JhengHei"/>
            </a:endParaRPr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C407CBD3-CFF5-4B8D-89E9-2D5CBF9C6EDD}"/>
              </a:ext>
            </a:extLst>
          </p:cNvPr>
          <p:cNvSpPr txBox="1"/>
          <p:nvPr/>
        </p:nvSpPr>
        <p:spPr>
          <a:xfrm>
            <a:off x="1447800" y="4580783"/>
            <a:ext cx="4081779" cy="3860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400" b="1" spc="-5" dirty="0">
                <a:latin typeface="Microsoft JhengHei"/>
                <a:cs typeface="Microsoft JhengHei"/>
              </a:rPr>
              <a:t>書、投影片、海報、原始檔等)</a:t>
            </a:r>
            <a:endParaRPr sz="2400" dirty="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875589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5511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科技部大專生專題研究計畫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0402" y="2234438"/>
            <a:ext cx="266700" cy="3111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0402" y="4624578"/>
            <a:ext cx="266700" cy="3111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0168" y="1732025"/>
            <a:ext cx="7487920" cy="3780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  <a:tab pos="1420495" algn="l"/>
              </a:tabLst>
            </a:pPr>
            <a:r>
              <a:rPr sz="2800" spc="-35" dirty="0">
                <a:latin typeface="Microsoft JhengHei"/>
                <a:cs typeface="Microsoft JhengHei"/>
              </a:rPr>
              <a:t>大二大三有興趣或學業成績排名</a:t>
            </a:r>
            <a:r>
              <a:rPr sz="2800" spc="-30" dirty="0">
                <a:latin typeface="Microsoft JhengHei"/>
                <a:cs typeface="Microsoft JhengHei"/>
              </a:rPr>
              <a:t>前</a:t>
            </a:r>
            <a:r>
              <a:rPr sz="2800" spc="-25" dirty="0">
                <a:latin typeface="Microsoft JhengHei"/>
                <a:cs typeface="Microsoft JhengHei"/>
              </a:rPr>
              <a:t>25%</a:t>
            </a:r>
            <a:r>
              <a:rPr sz="2800" spc="-30" dirty="0">
                <a:latin typeface="Microsoft JhengHei"/>
                <a:cs typeface="Microsoft JhengHei"/>
              </a:rPr>
              <a:t>同</a:t>
            </a:r>
            <a:r>
              <a:rPr sz="2800" spc="-35" dirty="0">
                <a:latin typeface="Microsoft JhengHei"/>
                <a:cs typeface="Microsoft JhengHei"/>
              </a:rPr>
              <a:t>學</a:t>
            </a:r>
            <a:r>
              <a:rPr sz="2800" spc="-50" dirty="0">
                <a:latin typeface="Microsoft JhengHei"/>
                <a:cs typeface="Microsoft JhengHei"/>
              </a:rPr>
              <a:t>可</a:t>
            </a:r>
            <a:r>
              <a:rPr sz="2800" spc="-35" dirty="0">
                <a:latin typeface="Microsoft JhengHei"/>
                <a:cs typeface="Microsoft JhengHei"/>
              </a:rPr>
              <a:t>提</a:t>
            </a:r>
            <a:r>
              <a:rPr sz="2800" spc="-50" dirty="0">
                <a:latin typeface="Microsoft JhengHei"/>
                <a:cs typeface="Microsoft JhengHei"/>
              </a:rPr>
              <a:t>出</a:t>
            </a:r>
            <a:r>
              <a:rPr sz="2800" dirty="0">
                <a:latin typeface="Microsoft JhengHei"/>
                <a:cs typeface="Microsoft JhengHei"/>
              </a:rPr>
              <a:t>	</a:t>
            </a:r>
            <a:r>
              <a:rPr sz="2800" spc="-50" dirty="0">
                <a:latin typeface="Microsoft JhengHei"/>
                <a:cs typeface="Microsoft JhengHei"/>
              </a:rPr>
              <a:t>請</a:t>
            </a:r>
            <a:endParaRPr sz="2800">
              <a:latin typeface="Microsoft JhengHei"/>
              <a:cs typeface="Microsoft JhengHei"/>
            </a:endParaRPr>
          </a:p>
          <a:p>
            <a:pPr marL="354965" marR="19685" indent="-342900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5" dirty="0">
                <a:latin typeface="Microsoft JhengHei"/>
                <a:cs typeface="Microsoft JhengHei"/>
              </a:rPr>
              <a:t>研究期間自每年七月一日起至次年二月底止，</a:t>
            </a:r>
            <a:r>
              <a:rPr sz="2800" spc="-40" dirty="0">
                <a:latin typeface="Microsoft JhengHei"/>
                <a:cs typeface="Microsoft JhengHei"/>
              </a:rPr>
              <a:t>計八個月</a:t>
            </a:r>
            <a:endParaRPr sz="2800">
              <a:latin typeface="Microsoft JhengHei"/>
              <a:cs typeface="Microsoft JhengHei"/>
            </a:endParaRPr>
          </a:p>
          <a:p>
            <a:pPr marL="354965" marR="19685" indent="-34290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每位學生每月補助研究助學金新臺幣六千元，八個月計新臺幣四萬八千元。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  <a:tab pos="1420495" algn="l"/>
              </a:tabLst>
            </a:pPr>
            <a:r>
              <a:rPr sz="2800" spc="-35" dirty="0">
                <a:latin typeface="Microsoft JhengHei"/>
                <a:cs typeface="Microsoft JhengHei"/>
              </a:rPr>
              <a:t>線</a:t>
            </a:r>
            <a:r>
              <a:rPr sz="2800" spc="-50" dirty="0">
                <a:latin typeface="Microsoft JhengHei"/>
                <a:cs typeface="Microsoft JhengHei"/>
              </a:rPr>
              <a:t>上</a:t>
            </a:r>
            <a:r>
              <a:rPr sz="2800" dirty="0">
                <a:latin typeface="Microsoft JhengHei"/>
                <a:cs typeface="Microsoft JhengHei"/>
              </a:rPr>
              <a:t>	</a:t>
            </a:r>
            <a:r>
              <a:rPr sz="2800" spc="-35" dirty="0">
                <a:latin typeface="Microsoft JhengHei"/>
                <a:cs typeface="Microsoft JhengHei"/>
              </a:rPr>
              <a:t>請時間約在每年</a:t>
            </a:r>
            <a:r>
              <a:rPr sz="2800" spc="-30" dirty="0">
                <a:latin typeface="Microsoft JhengHei"/>
                <a:cs typeface="Microsoft JhengHei"/>
              </a:rPr>
              <a:t>2</a:t>
            </a:r>
            <a:r>
              <a:rPr sz="2800" spc="-35" dirty="0">
                <a:latin typeface="Microsoft JhengHei"/>
                <a:cs typeface="Microsoft JhengHei"/>
              </a:rPr>
              <a:t>月中</a:t>
            </a:r>
            <a:r>
              <a:rPr sz="2800" spc="-50" dirty="0">
                <a:latin typeface="Microsoft JhengHei"/>
                <a:cs typeface="Microsoft JhengHei"/>
              </a:rPr>
              <a:t>旬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有興趣的同學可和指導老師討論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9159" y="355549"/>
            <a:ext cx="4597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鼓勵同學參加各種競賽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168" y="1179957"/>
            <a:ext cx="7306945" cy="47428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4965" marR="5080" indent="-342900">
              <a:lnSpc>
                <a:spcPts val="2810"/>
              </a:lnSpc>
              <a:spcBef>
                <a:spcPts val="455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0" dirty="0">
                <a:latin typeface="Microsoft JhengHei"/>
                <a:cs typeface="Microsoft JhengHei"/>
              </a:rPr>
              <a:t>參加資訊軟體競賽能夠提升你的技術水平和創造</a:t>
            </a:r>
            <a:r>
              <a:rPr sz="2600" spc="-30" dirty="0">
                <a:latin typeface="Microsoft JhengHei"/>
                <a:cs typeface="Microsoft JhengHei"/>
              </a:rPr>
              <a:t>力。</a:t>
            </a:r>
            <a:endParaRPr sz="260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ts val="2810"/>
              </a:lnSpc>
              <a:spcBef>
                <a:spcPts val="620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0" dirty="0">
                <a:latin typeface="Microsoft JhengHei"/>
                <a:cs typeface="Microsoft JhengHei"/>
              </a:rPr>
              <a:t>競賽挑戰性高，可以激發你的潛力並培養解決問</a:t>
            </a:r>
            <a:r>
              <a:rPr sz="2600" spc="-10" dirty="0">
                <a:latin typeface="Microsoft JhengHei"/>
                <a:cs typeface="Microsoft JhengHei"/>
              </a:rPr>
              <a:t>題的能力。</a:t>
            </a:r>
            <a:endParaRPr sz="260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ts val="2810"/>
              </a:lnSpc>
              <a:spcBef>
                <a:spcPts val="620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5" dirty="0">
                <a:latin typeface="Microsoft JhengHei"/>
                <a:cs typeface="Microsoft JhengHei"/>
              </a:rPr>
              <a:t>參賽經驗將豐富你的履歷，有助於未來求職和升</a:t>
            </a:r>
            <a:r>
              <a:rPr sz="2600" spc="-15" dirty="0">
                <a:latin typeface="Microsoft JhengHei"/>
                <a:cs typeface="Microsoft JhengHei"/>
              </a:rPr>
              <a:t>學機會。</a:t>
            </a:r>
            <a:endParaRPr sz="260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ts val="2810"/>
              </a:lnSpc>
              <a:spcBef>
                <a:spcPts val="625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0" dirty="0">
                <a:latin typeface="Microsoft JhengHei"/>
                <a:cs typeface="Microsoft JhengHei"/>
              </a:rPr>
              <a:t>競賽能夠拓寬你的專業視野，讓你更了解最新的</a:t>
            </a:r>
            <a:r>
              <a:rPr sz="2600" spc="-5" dirty="0">
                <a:latin typeface="Microsoft JhengHei"/>
                <a:cs typeface="Microsoft JhengHei"/>
              </a:rPr>
              <a:t>科技趨勢和行業發展。</a:t>
            </a:r>
            <a:endParaRPr sz="260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ts val="2810"/>
              </a:lnSpc>
              <a:spcBef>
                <a:spcPts val="620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5" dirty="0">
                <a:latin typeface="Microsoft JhengHei"/>
                <a:cs typeface="Microsoft JhengHei"/>
              </a:rPr>
              <a:t>競賽過程中，你將體驗到團隊合作的重要性，培</a:t>
            </a:r>
            <a:r>
              <a:rPr sz="2600" spc="-10" dirty="0">
                <a:latin typeface="Microsoft JhengHei"/>
                <a:cs typeface="Microsoft JhengHei"/>
              </a:rPr>
              <a:t>養良好的溝通和協作能力。</a:t>
            </a:r>
            <a:endParaRPr sz="2600">
              <a:latin typeface="Microsoft JhengHei"/>
              <a:cs typeface="Microsoft JhengHei"/>
            </a:endParaRPr>
          </a:p>
          <a:p>
            <a:pPr marL="354965" marR="5080" indent="-342900">
              <a:lnSpc>
                <a:spcPts val="2810"/>
              </a:lnSpc>
              <a:spcBef>
                <a:spcPts val="620"/>
              </a:spcBef>
              <a:buClr>
                <a:srgbClr val="6600CC"/>
              </a:buClr>
              <a:buSzPct val="78846"/>
              <a:buFont typeface="Wingdings"/>
              <a:buChar char=""/>
              <a:tabLst>
                <a:tab pos="354965" algn="l"/>
              </a:tabLst>
            </a:pPr>
            <a:r>
              <a:rPr sz="2600" spc="-20" dirty="0">
                <a:latin typeface="Microsoft JhengHei"/>
                <a:cs typeface="Microsoft JhengHei"/>
              </a:rPr>
              <a:t>參與資訊軟體競賽將給你帶來無盡的學習和成長</a:t>
            </a:r>
            <a:r>
              <a:rPr sz="2600" spc="-15" dirty="0">
                <a:latin typeface="Microsoft JhengHei"/>
                <a:cs typeface="Microsoft JhengHei"/>
              </a:rPr>
              <a:t>機會，為你的未來奠定堅實基礎。</a:t>
            </a:r>
            <a:endParaRPr sz="26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2219"/>
            <a:ext cx="9144000" cy="546100"/>
            <a:chOff x="0" y="6332219"/>
            <a:chExt cx="9144000" cy="546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54974" y="6383274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羅榮華老師預定指導專題方向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4065" y="1144749"/>
            <a:ext cx="3822065" cy="478345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9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VR、AR旅遊系統開發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0" dirty="0">
                <a:latin typeface="Microsoft JhengHei"/>
                <a:cs typeface="Microsoft JhengHei"/>
              </a:rPr>
              <a:t>國立傳統藝術中心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5" dirty="0">
                <a:latin typeface="Microsoft JhengHei"/>
                <a:cs typeface="Microsoft JhengHei"/>
              </a:rPr>
              <a:t>冬山鄉中山休閒農業園區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5" dirty="0">
                <a:latin typeface="Microsoft JhengHei"/>
                <a:cs typeface="Microsoft JhengHei"/>
              </a:rPr>
              <a:t>頭城老街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5" dirty="0">
                <a:latin typeface="Microsoft JhengHei"/>
                <a:cs typeface="Microsoft JhengHei"/>
              </a:rPr>
              <a:t>宜蘭舊城</a:t>
            </a:r>
            <a:endParaRPr sz="20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實務網站開發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50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5" dirty="0">
                <a:latin typeface="Microsoft JhengHei"/>
                <a:cs typeface="Microsoft JhengHei"/>
              </a:rPr>
              <a:t>教育部</a:t>
            </a:r>
            <a:r>
              <a:rPr sz="2000" spc="-10" dirty="0">
                <a:latin typeface="Microsoft JhengHei"/>
                <a:cs typeface="Microsoft JhengHei"/>
              </a:rPr>
              <a:t>USR</a:t>
            </a:r>
            <a:r>
              <a:rPr sz="2000" spc="-15" dirty="0">
                <a:latin typeface="Microsoft JhengHei"/>
                <a:cs typeface="Microsoft JhengHei"/>
              </a:rPr>
              <a:t>計畫網站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0" dirty="0">
                <a:latin typeface="Microsoft JhengHei"/>
                <a:cs typeface="Microsoft JhengHei"/>
              </a:rPr>
              <a:t>教育部學習型城市計畫網站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0" dirty="0">
                <a:latin typeface="Microsoft JhengHei"/>
                <a:cs typeface="Microsoft JhengHei"/>
              </a:rPr>
              <a:t>科學園區人才培育計畫網站</a:t>
            </a:r>
            <a:endParaRPr sz="20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5" dirty="0">
                <a:latin typeface="Microsoft JhengHei"/>
                <a:cs typeface="Microsoft JhengHei"/>
              </a:rPr>
              <a:t>行動裝置</a:t>
            </a:r>
            <a:r>
              <a:rPr sz="2400" spc="-10" dirty="0">
                <a:latin typeface="Microsoft JhengHei"/>
                <a:cs typeface="Microsoft JhengHei"/>
              </a:rPr>
              <a:t>APP</a:t>
            </a:r>
            <a:r>
              <a:rPr sz="2400" spc="-25" dirty="0">
                <a:latin typeface="Microsoft JhengHei"/>
                <a:cs typeface="Microsoft JhengHei"/>
              </a:rPr>
              <a:t>開發</a:t>
            </a:r>
            <a:endParaRPr sz="24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聊天機器人</a:t>
            </a:r>
            <a:endParaRPr sz="24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25" dirty="0">
                <a:latin typeface="Microsoft JhengHei"/>
                <a:cs typeface="Microsoft JhengHei"/>
              </a:rPr>
              <a:t>其他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9364" y="2348483"/>
            <a:ext cx="2665476" cy="352806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1507" y="3733800"/>
            <a:ext cx="2412492" cy="26121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駱至中老師預定指導專題方向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4065" y="1143380"/>
            <a:ext cx="6350000" cy="4858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sz="2500" spc="-35" dirty="0">
                <a:latin typeface="Microsoft JhengHei"/>
                <a:cs typeface="Microsoft JhengHei"/>
              </a:rPr>
              <a:t>專長方向</a:t>
            </a:r>
            <a:endParaRPr sz="2500">
              <a:latin typeface="Microsoft JhengHei"/>
              <a:cs typeface="Microsoft JhengHei"/>
            </a:endParaRPr>
          </a:p>
          <a:p>
            <a:pPr marL="756285" lvl="1" indent="-286385">
              <a:lnSpc>
                <a:spcPts val="2375"/>
              </a:lnSpc>
              <a:spcBef>
                <a:spcPts val="10"/>
              </a:spcBef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35" dirty="0">
                <a:latin typeface="Microsoft JhengHei"/>
                <a:cs typeface="Microsoft JhengHei"/>
              </a:rPr>
              <a:t>資訊系統、人工智慧/智慧型系統的設計及開</a:t>
            </a:r>
            <a:endParaRPr sz="2200">
              <a:latin typeface="Microsoft JhengHei"/>
              <a:cs typeface="Microsoft JhengHei"/>
            </a:endParaRPr>
          </a:p>
          <a:p>
            <a:pPr marL="756285">
              <a:lnSpc>
                <a:spcPts val="2370"/>
              </a:lnSpc>
            </a:pPr>
            <a:r>
              <a:rPr sz="2200" spc="-40" dirty="0">
                <a:latin typeface="Microsoft JhengHei"/>
                <a:cs typeface="Microsoft JhengHei"/>
              </a:rPr>
              <a:t>發、資料科學</a:t>
            </a:r>
            <a:endParaRPr sz="2200">
              <a:latin typeface="Microsoft JhengHei"/>
              <a:cs typeface="Microsoft JhengHei"/>
            </a:endParaRPr>
          </a:p>
          <a:p>
            <a:pPr marL="354965" indent="-342265">
              <a:lnSpc>
                <a:spcPts val="2995"/>
              </a:lnSpc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sz="2500" spc="-30" dirty="0">
                <a:latin typeface="Microsoft JhengHei"/>
                <a:cs typeface="Microsoft JhengHei"/>
              </a:rPr>
              <a:t>專題題目/方向：</a:t>
            </a:r>
            <a:endParaRPr sz="2500">
              <a:latin typeface="Microsoft JhengHei"/>
              <a:cs typeface="Microsoft JhengHei"/>
            </a:endParaRPr>
          </a:p>
          <a:p>
            <a:pPr marL="756285" marR="242570" lvl="1" indent="-287020">
              <a:lnSpc>
                <a:spcPct val="80000"/>
              </a:lnSpc>
              <a:spcBef>
                <a:spcPts val="540"/>
              </a:spcBef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35" dirty="0">
                <a:latin typeface="Microsoft JhengHei"/>
                <a:cs typeface="Microsoft JhengHei"/>
              </a:rPr>
              <a:t>資料庫/資訊系統開發(依循標準的資料庫/資訊系統開發程序)</a:t>
            </a:r>
            <a:endParaRPr sz="2200">
              <a:latin typeface="Microsoft JhengHei"/>
              <a:cs typeface="Microsoft JhengHei"/>
            </a:endParaRPr>
          </a:p>
          <a:p>
            <a:pPr marL="755650" lvl="1" indent="-285750">
              <a:lnSpc>
                <a:spcPts val="2375"/>
              </a:lnSpc>
              <a:buClr>
                <a:srgbClr val="6600CC"/>
              </a:buClr>
              <a:buSzPct val="79545"/>
              <a:buFont typeface="Wingdings"/>
              <a:buChar char=""/>
              <a:tabLst>
                <a:tab pos="755650" algn="l"/>
              </a:tabLst>
            </a:pPr>
            <a:r>
              <a:rPr sz="2200" spc="-45" dirty="0">
                <a:latin typeface="Microsoft JhengHei"/>
                <a:cs typeface="Microsoft JhengHei"/>
              </a:rPr>
              <a:t>智慧型系統的開發和應用(人工智慧與資訊系</a:t>
            </a:r>
            <a:endParaRPr sz="2200">
              <a:latin typeface="Microsoft JhengHei"/>
              <a:cs typeface="Microsoft JhengHei"/>
            </a:endParaRPr>
          </a:p>
          <a:p>
            <a:pPr marL="756285">
              <a:lnSpc>
                <a:spcPts val="2375"/>
              </a:lnSpc>
            </a:pPr>
            <a:r>
              <a:rPr sz="2200" spc="-40" dirty="0">
                <a:latin typeface="Microsoft JhengHei"/>
                <a:cs typeface="Microsoft JhengHei"/>
              </a:rPr>
              <a:t>統開發)</a:t>
            </a:r>
            <a:endParaRPr sz="2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ts val="2635"/>
              </a:lnSpc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40" dirty="0">
                <a:latin typeface="Microsoft JhengHei"/>
                <a:cs typeface="Microsoft JhengHei"/>
              </a:rPr>
              <a:t>大數據分析/資料探勘/商業智慧專案</a:t>
            </a:r>
            <a:endParaRPr sz="2200">
              <a:latin typeface="Microsoft JhengHei"/>
              <a:cs typeface="Microsoft JhengHei"/>
            </a:endParaRPr>
          </a:p>
          <a:p>
            <a:pPr marL="354965" indent="-342265">
              <a:lnSpc>
                <a:spcPts val="2995"/>
              </a:lnSpc>
              <a:buClr>
                <a:srgbClr val="6600CC"/>
              </a:buClr>
              <a:buSzPct val="80000"/>
              <a:buFont typeface="Wingdings"/>
              <a:buChar char=""/>
              <a:tabLst>
                <a:tab pos="354965" algn="l"/>
              </a:tabLst>
            </a:pPr>
            <a:r>
              <a:rPr sz="2500" spc="-30" dirty="0">
                <a:latin typeface="Microsoft JhengHei"/>
                <a:cs typeface="Microsoft JhengHei"/>
              </a:rPr>
              <a:t>基本要求：</a:t>
            </a:r>
            <a:endParaRPr sz="2500">
              <a:latin typeface="Microsoft JhengHei"/>
              <a:cs typeface="Microsoft JhengHei"/>
            </a:endParaRPr>
          </a:p>
          <a:p>
            <a:pPr marL="756285" lvl="1" indent="-286385">
              <a:lnSpc>
                <a:spcPts val="2375"/>
              </a:lnSpc>
              <a:spcBef>
                <a:spcPts val="15"/>
              </a:spcBef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35" dirty="0">
                <a:latin typeface="Microsoft JhengHei"/>
                <a:cs typeface="Microsoft JhengHei"/>
              </a:rPr>
              <a:t>對程式撰寫、 資料庫實作、系統分析與設計</a:t>
            </a:r>
            <a:endParaRPr sz="2200">
              <a:latin typeface="Microsoft JhengHei"/>
              <a:cs typeface="Microsoft JhengHei"/>
            </a:endParaRPr>
          </a:p>
          <a:p>
            <a:pPr marL="756285">
              <a:lnSpc>
                <a:spcPts val="2375"/>
              </a:lnSpc>
            </a:pPr>
            <a:r>
              <a:rPr sz="2200" spc="-40" dirty="0">
                <a:latin typeface="Microsoft JhengHei"/>
                <a:cs typeface="Microsoft JhengHei"/>
              </a:rPr>
              <a:t>有興趣</a:t>
            </a:r>
            <a:endParaRPr sz="2200">
              <a:latin typeface="Microsoft JhengHei"/>
              <a:cs typeface="Microsoft JhengHei"/>
            </a:endParaRPr>
          </a:p>
          <a:p>
            <a:pPr marL="756285" marR="5080" lvl="1" indent="-287020">
              <a:lnSpc>
                <a:spcPts val="2110"/>
              </a:lnSpc>
              <a:spcBef>
                <a:spcPts val="509"/>
              </a:spcBef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35" dirty="0">
                <a:latin typeface="Microsoft JhengHei"/>
                <a:cs typeface="Microsoft JhengHei"/>
              </a:rPr>
              <a:t>積極主動、對自己負責、每周都需要進度報告</a:t>
            </a:r>
            <a:r>
              <a:rPr sz="2200" spc="-40" dirty="0">
                <a:latin typeface="Microsoft JhengHei"/>
                <a:cs typeface="Microsoft JhengHei"/>
              </a:rPr>
              <a:t>和討論</a:t>
            </a:r>
            <a:endParaRPr sz="2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25"/>
              </a:spcBef>
              <a:buClr>
                <a:srgbClr val="6600CC"/>
              </a:buClr>
              <a:buSzPct val="79545"/>
              <a:buFont typeface="Wingdings"/>
              <a:buChar char=""/>
              <a:tabLst>
                <a:tab pos="756285" algn="l"/>
              </a:tabLst>
            </a:pPr>
            <a:r>
              <a:rPr sz="2200" spc="-35" dirty="0">
                <a:latin typeface="Microsoft JhengHei"/>
                <a:cs typeface="Microsoft JhengHei"/>
              </a:rPr>
              <a:t>有學習新事務的企圖心和心理準備</a:t>
            </a:r>
            <a:endParaRPr sz="2200">
              <a:latin typeface="Microsoft JhengHei"/>
              <a:cs typeface="Microsoft JhengHe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93252" y="6341362"/>
            <a:ext cx="650875" cy="536575"/>
            <a:chOff x="8493252" y="6341362"/>
            <a:chExt cx="650875" cy="5365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288" y="3572255"/>
            <a:ext cx="2087879" cy="26121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駱至中老師預定指導專題方向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4065" y="1130791"/>
            <a:ext cx="7424420" cy="37630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8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聯繫方式</a:t>
            </a:r>
            <a:r>
              <a:rPr sz="2400" spc="-50" dirty="0">
                <a:latin typeface="Microsoft JhengHei"/>
                <a:cs typeface="Microsoft JhengHei"/>
              </a:rPr>
              <a:t>：</a:t>
            </a:r>
            <a:endParaRPr sz="24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595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6285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於研究室時間/</a:t>
            </a:r>
            <a:r>
              <a:rPr sz="2400" dirty="0">
                <a:latin typeface="Microsoft JhengHei"/>
                <a:cs typeface="Microsoft JhengHei"/>
              </a:rPr>
              <a:t>office</a:t>
            </a:r>
            <a:r>
              <a:rPr sz="2400" spc="-15" dirty="0">
                <a:latin typeface="Microsoft JhengHei"/>
                <a:cs typeface="Microsoft JhengHei"/>
              </a:rPr>
              <a:t> </a:t>
            </a:r>
            <a:r>
              <a:rPr sz="2400" dirty="0">
                <a:latin typeface="Microsoft JhengHei"/>
                <a:cs typeface="Microsoft JhengHei"/>
              </a:rPr>
              <a:t>hour</a:t>
            </a:r>
            <a:r>
              <a:rPr sz="2400" spc="-10" dirty="0">
                <a:latin typeface="Microsoft JhengHei"/>
                <a:cs typeface="Microsoft JhengHei"/>
              </a:rPr>
              <a:t> 至U407</a:t>
            </a:r>
            <a:r>
              <a:rPr sz="2400" spc="-30" dirty="0">
                <a:latin typeface="Microsoft JhengHei"/>
                <a:cs typeface="Microsoft JhengHei"/>
              </a:rPr>
              <a:t>晤談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58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5650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(星期三上午</a:t>
            </a:r>
            <a:r>
              <a:rPr sz="2400" dirty="0">
                <a:latin typeface="Microsoft JhengHei"/>
                <a:cs typeface="Microsoft JhengHei"/>
              </a:rPr>
              <a:t>9:10~12:30</a:t>
            </a:r>
            <a:r>
              <a:rPr sz="2400" spc="-15" dirty="0">
                <a:latin typeface="Microsoft JhengHei"/>
                <a:cs typeface="Microsoft JhengHei"/>
              </a:rPr>
              <a:t> 以及星期三、四、五下午</a:t>
            </a:r>
            <a:endParaRPr sz="2400">
              <a:latin typeface="Microsoft JhengHei"/>
              <a:cs typeface="Microsoft JhengHei"/>
            </a:endParaRPr>
          </a:p>
          <a:p>
            <a:pPr marL="756285">
              <a:lnSpc>
                <a:spcPct val="100000"/>
              </a:lnSpc>
            </a:pPr>
            <a:r>
              <a:rPr sz="2400" spc="-10" dirty="0">
                <a:latin typeface="Microsoft JhengHei"/>
                <a:cs typeface="Microsoft JhengHei"/>
              </a:rPr>
              <a:t>1:30~5:20)</a:t>
            </a:r>
            <a:endParaRPr sz="24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5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曾指導專題題目</a:t>
            </a:r>
            <a:r>
              <a:rPr sz="2400" spc="-50" dirty="0">
                <a:latin typeface="Microsoft JhengHei"/>
                <a:cs typeface="Microsoft JhengHei"/>
              </a:rPr>
              <a:t>：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51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0" dirty="0">
                <a:latin typeface="Microsoft JhengHei"/>
                <a:cs typeface="Microsoft JhengHei"/>
              </a:rPr>
              <a:t>情緒調控的智慧型音樂推薦系統-宋思賢、郭文齡(畢專)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5" dirty="0">
                <a:latin typeface="Microsoft JhengHei"/>
                <a:cs typeface="Microsoft JhengHei"/>
              </a:rPr>
              <a:t>社團財產管理之資料庫的設計與實作-謝舜丞(基專)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0" dirty="0">
                <a:latin typeface="Microsoft JhengHei"/>
                <a:cs typeface="Microsoft JhengHei"/>
              </a:rPr>
              <a:t>社團管理資訊系統的設計與實作-蔡亞玲、王宣凱(畢專)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5" dirty="0">
                <a:latin typeface="Microsoft JhengHei"/>
                <a:cs typeface="Microsoft JhengHei"/>
              </a:rPr>
              <a:t>智慧型護理人員排班系統 - 林志展、沈旻毅(畢專)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93252" y="6341362"/>
            <a:ext cx="650875" cy="536575"/>
            <a:chOff x="8493252" y="6341362"/>
            <a:chExt cx="650875" cy="5365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115" y="169925"/>
            <a:ext cx="66268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夏傳儀老師預定指導專題方向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26491" y="1075027"/>
            <a:ext cx="5939790" cy="523430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9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15" dirty="0">
                <a:latin typeface="Microsoft JhengHei"/>
                <a:cs typeface="Microsoft JhengHei"/>
              </a:rPr>
              <a:t>專題題目/方向：</a:t>
            </a:r>
            <a:endParaRPr sz="2400">
              <a:latin typeface="Microsoft JhengHei"/>
              <a:cs typeface="Microsoft JhengHei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4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6285" algn="l"/>
              </a:tabLst>
            </a:pPr>
            <a:r>
              <a:rPr sz="2000" spc="-5" dirty="0">
                <a:latin typeface="Microsoft JhengHei"/>
                <a:cs typeface="Microsoft JhengHei"/>
              </a:rPr>
              <a:t>多媒體系統開發(</a:t>
            </a:r>
            <a:r>
              <a:rPr sz="2000" spc="-15" dirty="0">
                <a:solidFill>
                  <a:srgbClr val="FF0000"/>
                </a:solidFill>
                <a:latin typeface="Microsoft JhengHei"/>
                <a:cs typeface="Microsoft JhengHei"/>
              </a:rPr>
              <a:t>影像檢索、分類、多媒體編碼	</a:t>
            </a:r>
            <a:r>
              <a:rPr sz="2000" spc="-5" dirty="0">
                <a:solidFill>
                  <a:srgbClr val="FF0000"/>
                </a:solidFill>
                <a:latin typeface="Microsoft JhengHei"/>
                <a:cs typeface="Microsoft JhengHei"/>
              </a:rPr>
              <a:t>技術</a:t>
            </a:r>
            <a:r>
              <a:rPr sz="2000" spc="-50" dirty="0">
                <a:latin typeface="Microsoft JhengHei"/>
                <a:cs typeface="Microsoft JhengHei"/>
              </a:rPr>
              <a:t>)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56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5650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AI</a:t>
            </a:r>
            <a:r>
              <a:rPr sz="2400" spc="-5" dirty="0">
                <a:latin typeface="Microsoft JhengHei"/>
                <a:cs typeface="Microsoft JhengHei"/>
              </a:rPr>
              <a:t>智慧應用開發(</a:t>
            </a:r>
            <a:r>
              <a:rPr sz="2400" dirty="0">
                <a:solidFill>
                  <a:srgbClr val="FF0000"/>
                </a:solidFill>
                <a:latin typeface="Microsoft JhengHei"/>
                <a:cs typeface="Microsoft JhengHei"/>
              </a:rPr>
              <a:t>車牌辨識、商品辨識</a:t>
            </a:r>
            <a:r>
              <a:rPr sz="2400" spc="-50" dirty="0">
                <a:latin typeface="Microsoft JhengHei"/>
                <a:cs typeface="Microsoft JhengHei"/>
              </a:rPr>
              <a:t>)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5" dirty="0">
                <a:latin typeface="Microsoft JhengHei"/>
                <a:cs typeface="Microsoft JhengHei"/>
              </a:rPr>
              <a:t>資訊檢索(</a:t>
            </a:r>
            <a:r>
              <a:rPr sz="2000" spc="-5" dirty="0">
                <a:solidFill>
                  <a:srgbClr val="FF0000"/>
                </a:solidFill>
                <a:latin typeface="Microsoft JhengHei"/>
                <a:cs typeface="Microsoft JhengHei"/>
              </a:rPr>
              <a:t>文件分類</a:t>
            </a:r>
            <a:r>
              <a:rPr sz="2000" spc="-20" dirty="0">
                <a:latin typeface="Microsoft JhengHei"/>
                <a:cs typeface="Microsoft JhengHei"/>
              </a:rPr>
              <a:t>)、自然語言處理</a:t>
            </a:r>
            <a:endParaRPr sz="2000">
              <a:latin typeface="Microsoft JhengHei"/>
              <a:cs typeface="Microsoft JhengHei"/>
            </a:endParaRPr>
          </a:p>
          <a:p>
            <a:pPr marL="774700">
              <a:lnSpc>
                <a:spcPct val="100000"/>
              </a:lnSpc>
              <a:spcBef>
                <a:spcPts val="960"/>
              </a:spcBef>
            </a:pPr>
            <a:r>
              <a:rPr sz="2000" dirty="0">
                <a:latin typeface="Microsoft JhengHei"/>
                <a:cs typeface="Microsoft JhengHei"/>
              </a:rPr>
              <a:t>(</a:t>
            </a:r>
            <a:r>
              <a:rPr sz="2000" spc="-10" dirty="0">
                <a:solidFill>
                  <a:srgbClr val="FF0000"/>
                </a:solidFill>
                <a:latin typeface="Microsoft JhengHei"/>
                <a:cs typeface="Microsoft JhengHei"/>
              </a:rPr>
              <a:t>文本比對系統、語言模型</a:t>
            </a:r>
            <a:r>
              <a:rPr sz="2000" spc="-50" dirty="0">
                <a:latin typeface="Microsoft JhengHei"/>
                <a:cs typeface="Microsoft JhengHei"/>
              </a:rPr>
              <a:t>)</a:t>
            </a:r>
            <a:endParaRPr sz="20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6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6285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Microsoft JhengHei"/>
                <a:cs typeface="Microsoft JhengHei"/>
              </a:rPr>
              <a:t>遊戲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Microsoft JhengHei"/>
                <a:cs typeface="Microsoft JhengHei"/>
              </a:rPr>
              <a:t>開發</a:t>
            </a:r>
            <a:r>
              <a:rPr sz="2000" b="1" dirty="0">
                <a:latin typeface="Microsoft JhengHei"/>
                <a:cs typeface="Microsoft JhengHei"/>
              </a:rPr>
              <a:t>(RPG</a:t>
            </a:r>
            <a:r>
              <a:rPr sz="2000" b="1" spc="-10" dirty="0">
                <a:latin typeface="Microsoft JhengHei"/>
                <a:cs typeface="Microsoft JhengHei"/>
              </a:rPr>
              <a:t>, Unity)</a:t>
            </a:r>
            <a:endParaRPr sz="20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Microsoft JhengHei"/>
                <a:cs typeface="Microsoft JhengHei"/>
              </a:rPr>
              <a:t>網頁程式設計開發</a:t>
            </a:r>
            <a:r>
              <a:rPr sz="2000" dirty="0">
                <a:latin typeface="Microsoft JhengHei"/>
                <a:cs typeface="Microsoft JhengHei"/>
              </a:rPr>
              <a:t>（</a:t>
            </a:r>
            <a:r>
              <a:rPr sz="2000" spc="-15" dirty="0">
                <a:latin typeface="Microsoft JhengHei"/>
                <a:cs typeface="Microsoft JhengHei"/>
              </a:rPr>
              <a:t>包含前/後端、</a:t>
            </a:r>
            <a:r>
              <a:rPr sz="2000" spc="-10" dirty="0">
                <a:latin typeface="Microsoft JhengHei"/>
                <a:cs typeface="Microsoft JhengHei"/>
              </a:rPr>
              <a:t>MySQL）</a:t>
            </a:r>
            <a:endParaRPr sz="20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560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354965" algn="l"/>
              </a:tabLst>
            </a:pPr>
            <a:r>
              <a:rPr sz="2400" spc="-10" dirty="0">
                <a:latin typeface="Microsoft JhengHei"/>
                <a:cs typeface="Microsoft JhengHei"/>
              </a:rPr>
              <a:t>基本要求：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49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5650" algn="l"/>
              </a:tabLst>
            </a:pPr>
            <a:r>
              <a:rPr sz="2000" spc="-15" dirty="0">
                <a:latin typeface="Microsoft JhengHei"/>
                <a:cs typeface="Microsoft JhengHei"/>
              </a:rPr>
              <a:t>定期報告</a:t>
            </a:r>
            <a:endParaRPr sz="2000">
              <a:latin typeface="Microsoft JhengHei"/>
              <a:cs typeface="Microsoft JhengHei"/>
            </a:endParaRPr>
          </a:p>
          <a:p>
            <a:pPr marL="755015" marR="132080" lvl="1" indent="-285750">
              <a:lnSpc>
                <a:spcPct val="100000"/>
              </a:lnSpc>
              <a:spcBef>
                <a:spcPts val="565"/>
              </a:spcBef>
              <a:buClr>
                <a:srgbClr val="6600CC"/>
              </a:buClr>
              <a:buSzPct val="80000"/>
              <a:buFont typeface="Wingdings"/>
              <a:buChar char=""/>
              <a:tabLst>
                <a:tab pos="756285" algn="l"/>
              </a:tabLst>
            </a:pPr>
            <a:r>
              <a:rPr sz="2000" spc="-15" dirty="0">
                <a:latin typeface="Microsoft JhengHei"/>
                <a:cs typeface="Microsoft JhengHei"/>
              </a:rPr>
              <a:t>依照自己的興趣及專長(最好修過相關課程)</a:t>
            </a:r>
            <a:r>
              <a:rPr sz="2400" spc="-50" dirty="0">
                <a:latin typeface="Microsoft JhengHei"/>
                <a:cs typeface="Microsoft JhengHei"/>
              </a:rPr>
              <a:t>制	</a:t>
            </a:r>
            <a:r>
              <a:rPr sz="2400" spc="-20" dirty="0">
                <a:latin typeface="Microsoft JhengHei"/>
                <a:cs typeface="Microsoft JhengHei"/>
              </a:rPr>
              <a:t>定題目</a:t>
            </a:r>
            <a:endParaRPr sz="24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575"/>
              </a:spcBef>
              <a:buClr>
                <a:srgbClr val="6600CC"/>
              </a:buClr>
              <a:buSzPct val="79166"/>
              <a:buFont typeface="Wingdings"/>
              <a:buChar char=""/>
              <a:tabLst>
                <a:tab pos="755650" algn="l"/>
              </a:tabLst>
            </a:pPr>
            <a:r>
              <a:rPr sz="2400" spc="-5" dirty="0">
                <a:latin typeface="Microsoft JhengHei"/>
                <a:cs typeface="Microsoft JhengHei"/>
              </a:rPr>
              <a:t>自己的專題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latin typeface="Microsoft JhengHei"/>
                <a:cs typeface="Microsoft JhengHei"/>
              </a:rPr>
              <a:t>自己做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93252" y="6341362"/>
            <a:ext cx="650875" cy="536575"/>
            <a:chOff x="8493252" y="6341362"/>
            <a:chExt cx="650875" cy="5365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5771" y="2490216"/>
            <a:ext cx="3348228" cy="38633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許惠美老師預定指導專題方向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65" y="1119983"/>
            <a:ext cx="8365490" cy="44646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5" dirty="0">
                <a:latin typeface="Microsoft JhengHei"/>
                <a:cs typeface="Microsoft JhengHei"/>
              </a:rPr>
              <a:t>發展課題：</a:t>
            </a:r>
            <a:r>
              <a:rPr sz="3200" spc="-10" dirty="0">
                <a:latin typeface="Microsoft JhengHei"/>
                <a:cs typeface="Microsoft JhengHei"/>
              </a:rPr>
              <a:t>2D動畫、3D</a:t>
            </a:r>
            <a:r>
              <a:rPr sz="3200" spc="-20" dirty="0">
                <a:latin typeface="Microsoft JhengHei"/>
                <a:cs typeface="Microsoft JhengHei"/>
              </a:rPr>
              <a:t>動畫與兒童遊戲製作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dirty="0">
                <a:latin typeface="Microsoft JhengHei"/>
                <a:cs typeface="Microsoft JhengHei"/>
              </a:rPr>
              <a:t>製作工具：Cartoon</a:t>
            </a:r>
            <a:r>
              <a:rPr sz="3200" spc="-40" dirty="0">
                <a:latin typeface="Microsoft JhengHei"/>
                <a:cs typeface="Microsoft JhengHei"/>
              </a:rPr>
              <a:t> </a:t>
            </a:r>
            <a:r>
              <a:rPr sz="3200" dirty="0">
                <a:latin typeface="Microsoft JhengHei"/>
                <a:cs typeface="Microsoft JhengHei"/>
              </a:rPr>
              <a:t>Animator</a:t>
            </a:r>
            <a:r>
              <a:rPr sz="3200" spc="-40" dirty="0">
                <a:latin typeface="Microsoft JhengHei"/>
                <a:cs typeface="Microsoft JhengHei"/>
              </a:rPr>
              <a:t> 4</a:t>
            </a:r>
            <a:r>
              <a:rPr sz="3200" spc="-10" dirty="0">
                <a:latin typeface="Microsoft JhengHei"/>
                <a:cs typeface="Microsoft JhengHei"/>
              </a:rPr>
              <a:t>、Blender</a:t>
            </a:r>
            <a:endParaRPr sz="3200">
              <a:latin typeface="Microsoft JhengHei"/>
              <a:cs typeface="Microsoft JhengHe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Microsoft JhengHei"/>
                <a:cs typeface="Microsoft JhengHei"/>
              </a:rPr>
              <a:t>、Scratch</a:t>
            </a:r>
            <a:r>
              <a:rPr sz="3200" spc="-10" dirty="0">
                <a:latin typeface="Microsoft JhengHei"/>
                <a:cs typeface="Microsoft JhengHei"/>
              </a:rPr>
              <a:t>與外部感應器、</a:t>
            </a:r>
            <a:r>
              <a:rPr sz="3200" spc="-20" dirty="0">
                <a:latin typeface="Microsoft JhengHei"/>
                <a:cs typeface="Microsoft JhengHei"/>
              </a:rPr>
              <a:t>Stenycl</a:t>
            </a:r>
            <a:r>
              <a:rPr sz="3200" spc="-50" dirty="0">
                <a:latin typeface="Microsoft JhengHei"/>
                <a:cs typeface="Microsoft JhengHei"/>
              </a:rPr>
              <a:t>等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15" dirty="0">
                <a:latin typeface="Microsoft JhengHei"/>
                <a:cs typeface="Microsoft JhengHei"/>
              </a:rPr>
              <a:t>專題的題目：動畫短片製作、遊戲製作</a:t>
            </a:r>
            <a:endParaRPr sz="32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10" dirty="0">
                <a:latin typeface="Microsoft JhengHei"/>
                <a:cs typeface="Microsoft JhengHei"/>
              </a:rPr>
              <a:t>基本要求：</a:t>
            </a:r>
            <a:endParaRPr sz="3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能夠每週固定與教師會面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10" dirty="0">
                <a:latin typeface="Microsoft JhengHei"/>
                <a:cs typeface="Microsoft JhengHei"/>
              </a:rPr>
              <a:t>聯繫方式：</a:t>
            </a:r>
            <a:endParaRPr sz="3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20" dirty="0">
                <a:latin typeface="Microsoft JhengHei"/>
                <a:cs typeface="Microsoft JhengHei"/>
              </a:rPr>
              <a:t>U418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82055" y="3429000"/>
            <a:ext cx="3362325" cy="3449320"/>
            <a:chOff x="5782055" y="3429000"/>
            <a:chExt cx="3362325" cy="34493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251" y="6341362"/>
              <a:ext cx="650748" cy="5166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54973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54973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2055" y="3429000"/>
              <a:ext cx="2295144" cy="286359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0571" y="2944367"/>
            <a:ext cx="3043428" cy="33848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釋有真老師預定指導專題方向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4065" y="1118121"/>
            <a:ext cx="6942455" cy="485648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10" dirty="0">
                <a:latin typeface="Microsoft JhengHei"/>
                <a:cs typeface="Microsoft JhengHei"/>
              </a:rPr>
              <a:t>指導類型：</a:t>
            </a:r>
            <a:endParaRPr sz="3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教學型遊戲開發</a:t>
            </a:r>
            <a:r>
              <a:rPr sz="2800" spc="-10" dirty="0">
                <a:latin typeface="Microsoft JhengHei"/>
                <a:cs typeface="Microsoft JhengHei"/>
              </a:rPr>
              <a:t>(html5</a:t>
            </a:r>
            <a:r>
              <a:rPr sz="2800" spc="-45" dirty="0">
                <a:latin typeface="Microsoft JhengHei"/>
                <a:cs typeface="Microsoft JhengHei"/>
              </a:rPr>
              <a:t>網頁遊戲或系統)</a:t>
            </a:r>
            <a:endParaRPr sz="28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桌遊融入</a:t>
            </a:r>
            <a:r>
              <a:rPr sz="2800" spc="-30" dirty="0">
                <a:latin typeface="Microsoft JhengHei"/>
                <a:cs typeface="Microsoft JhengHei"/>
              </a:rPr>
              <a:t>AR</a:t>
            </a:r>
            <a:r>
              <a:rPr sz="2800" spc="-40" dirty="0">
                <a:latin typeface="Microsoft JhengHei"/>
                <a:cs typeface="Microsoft JhengHei"/>
              </a:rPr>
              <a:t>開發。</a:t>
            </a:r>
            <a:endParaRPr sz="28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數學教學型系統或教學型遊戲開發。</a:t>
            </a:r>
            <a:endParaRPr sz="28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手繪型動畫製作。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10" dirty="0">
                <a:latin typeface="Microsoft JhengHei"/>
                <a:cs typeface="Microsoft JhengHei"/>
              </a:rPr>
              <a:t>基本要求：</a:t>
            </a:r>
            <a:endParaRPr sz="32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5" dirty="0">
                <a:latin typeface="Microsoft JhengHei"/>
                <a:cs typeface="Microsoft JhengHei"/>
              </a:rPr>
              <a:t>能夠每週固定與教師會面。無故</a:t>
            </a:r>
            <a:endParaRPr sz="28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累積兩週不見，直接解除指導關係。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6600CC"/>
              </a:buClr>
              <a:buSzPct val="79687"/>
              <a:buFont typeface="Wingdings"/>
              <a:buChar char=""/>
              <a:tabLst>
                <a:tab pos="354965" algn="l"/>
              </a:tabLst>
            </a:pPr>
            <a:r>
              <a:rPr sz="3200" spc="-5" dirty="0">
                <a:latin typeface="Microsoft JhengHei"/>
                <a:cs typeface="Microsoft JhengHei"/>
              </a:rPr>
              <a:t>聯繫方式：</a:t>
            </a:r>
            <a:r>
              <a:rPr sz="3200" spc="-10" dirty="0">
                <a:latin typeface="Microsoft JhengHei"/>
                <a:cs typeface="Microsoft JhengHei"/>
              </a:rPr>
              <a:t>line</a:t>
            </a:r>
            <a:endParaRPr sz="3200">
              <a:latin typeface="Microsoft JhengHei"/>
              <a:cs typeface="Microsoft JhengHe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93252" y="6341362"/>
            <a:ext cx="650875" cy="536575"/>
            <a:chOff x="8493252" y="6341362"/>
            <a:chExt cx="650875" cy="5365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93252" y="6341362"/>
              <a:ext cx="650748" cy="5166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3648" y="6414514"/>
              <a:ext cx="426707" cy="4434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276605" y="0"/>
                  </a:moveTo>
                  <a:lnTo>
                    <a:pt x="226881" y="3830"/>
                  </a:lnTo>
                  <a:lnTo>
                    <a:pt x="180082" y="14873"/>
                  </a:lnTo>
                  <a:lnTo>
                    <a:pt x="136990" y="32458"/>
                  </a:lnTo>
                  <a:lnTo>
                    <a:pt x="98385" y="55913"/>
                  </a:lnTo>
                  <a:lnTo>
                    <a:pt x="65049" y="84567"/>
                  </a:lnTo>
                  <a:lnTo>
                    <a:pt x="37761" y="117748"/>
                  </a:lnTo>
                  <a:lnTo>
                    <a:pt x="17303" y="154786"/>
                  </a:lnTo>
                  <a:lnTo>
                    <a:pt x="4455" y="195008"/>
                  </a:lnTo>
                  <a:lnTo>
                    <a:pt x="0" y="237743"/>
                  </a:lnTo>
                  <a:lnTo>
                    <a:pt x="4455" y="280478"/>
                  </a:lnTo>
                  <a:lnTo>
                    <a:pt x="17303" y="320700"/>
                  </a:lnTo>
                  <a:lnTo>
                    <a:pt x="37761" y="357737"/>
                  </a:lnTo>
                  <a:lnTo>
                    <a:pt x="65049" y="390918"/>
                  </a:lnTo>
                  <a:lnTo>
                    <a:pt x="98385" y="419572"/>
                  </a:lnTo>
                  <a:lnTo>
                    <a:pt x="136990" y="443028"/>
                  </a:lnTo>
                  <a:lnTo>
                    <a:pt x="180082" y="460613"/>
                  </a:lnTo>
                  <a:lnTo>
                    <a:pt x="226881" y="471656"/>
                  </a:lnTo>
                  <a:lnTo>
                    <a:pt x="276605" y="475487"/>
                  </a:lnTo>
                  <a:lnTo>
                    <a:pt x="326330" y="471656"/>
                  </a:lnTo>
                  <a:lnTo>
                    <a:pt x="373129" y="460613"/>
                  </a:lnTo>
                  <a:lnTo>
                    <a:pt x="416221" y="443028"/>
                  </a:lnTo>
                  <a:lnTo>
                    <a:pt x="454826" y="419572"/>
                  </a:lnTo>
                  <a:lnTo>
                    <a:pt x="488162" y="390918"/>
                  </a:lnTo>
                  <a:lnTo>
                    <a:pt x="515450" y="357737"/>
                  </a:lnTo>
                  <a:lnTo>
                    <a:pt x="535908" y="320700"/>
                  </a:lnTo>
                  <a:lnTo>
                    <a:pt x="548756" y="280478"/>
                  </a:lnTo>
                  <a:lnTo>
                    <a:pt x="553211" y="237743"/>
                  </a:lnTo>
                  <a:lnTo>
                    <a:pt x="548756" y="195008"/>
                  </a:lnTo>
                  <a:lnTo>
                    <a:pt x="535908" y="154786"/>
                  </a:lnTo>
                  <a:lnTo>
                    <a:pt x="515450" y="117748"/>
                  </a:lnTo>
                  <a:lnTo>
                    <a:pt x="488162" y="84567"/>
                  </a:lnTo>
                  <a:lnTo>
                    <a:pt x="454826" y="55913"/>
                  </a:lnTo>
                  <a:lnTo>
                    <a:pt x="416221" y="32458"/>
                  </a:lnTo>
                  <a:lnTo>
                    <a:pt x="373129" y="14873"/>
                  </a:lnTo>
                  <a:lnTo>
                    <a:pt x="326330" y="383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54974" y="6383273"/>
              <a:ext cx="553720" cy="475615"/>
            </a:xfrm>
            <a:custGeom>
              <a:avLst/>
              <a:gdLst/>
              <a:ahLst/>
              <a:cxnLst/>
              <a:rect l="l" t="t" r="r" b="b"/>
              <a:pathLst>
                <a:path w="553720" h="475615">
                  <a:moveTo>
                    <a:pt x="0" y="237743"/>
                  </a:moveTo>
                  <a:lnTo>
                    <a:pt x="4455" y="195008"/>
                  </a:lnTo>
                  <a:lnTo>
                    <a:pt x="17303" y="154786"/>
                  </a:lnTo>
                  <a:lnTo>
                    <a:pt x="37761" y="117748"/>
                  </a:lnTo>
                  <a:lnTo>
                    <a:pt x="65049" y="84567"/>
                  </a:lnTo>
                  <a:lnTo>
                    <a:pt x="98385" y="55913"/>
                  </a:lnTo>
                  <a:lnTo>
                    <a:pt x="136990" y="32458"/>
                  </a:lnTo>
                  <a:lnTo>
                    <a:pt x="180082" y="14873"/>
                  </a:lnTo>
                  <a:lnTo>
                    <a:pt x="226881" y="3830"/>
                  </a:lnTo>
                  <a:lnTo>
                    <a:pt x="276605" y="0"/>
                  </a:lnTo>
                  <a:lnTo>
                    <a:pt x="326330" y="3830"/>
                  </a:lnTo>
                  <a:lnTo>
                    <a:pt x="373129" y="14873"/>
                  </a:lnTo>
                  <a:lnTo>
                    <a:pt x="416221" y="32458"/>
                  </a:lnTo>
                  <a:lnTo>
                    <a:pt x="454826" y="55913"/>
                  </a:lnTo>
                  <a:lnTo>
                    <a:pt x="488162" y="84567"/>
                  </a:lnTo>
                  <a:lnTo>
                    <a:pt x="515450" y="117748"/>
                  </a:lnTo>
                  <a:lnTo>
                    <a:pt x="535908" y="154786"/>
                  </a:lnTo>
                  <a:lnTo>
                    <a:pt x="548756" y="195008"/>
                  </a:lnTo>
                  <a:lnTo>
                    <a:pt x="553211" y="237743"/>
                  </a:lnTo>
                  <a:lnTo>
                    <a:pt x="548756" y="280478"/>
                  </a:lnTo>
                  <a:lnTo>
                    <a:pt x="535908" y="320700"/>
                  </a:lnTo>
                  <a:lnTo>
                    <a:pt x="515450" y="357737"/>
                  </a:lnTo>
                  <a:lnTo>
                    <a:pt x="488162" y="390918"/>
                  </a:lnTo>
                  <a:lnTo>
                    <a:pt x="454826" y="419572"/>
                  </a:lnTo>
                  <a:lnTo>
                    <a:pt x="416221" y="443028"/>
                  </a:lnTo>
                  <a:lnTo>
                    <a:pt x="373129" y="460613"/>
                  </a:lnTo>
                  <a:lnTo>
                    <a:pt x="326330" y="471656"/>
                  </a:lnTo>
                  <a:lnTo>
                    <a:pt x="276605" y="475487"/>
                  </a:lnTo>
                  <a:lnTo>
                    <a:pt x="226881" y="471656"/>
                  </a:lnTo>
                  <a:lnTo>
                    <a:pt x="180082" y="460613"/>
                  </a:lnTo>
                  <a:lnTo>
                    <a:pt x="136990" y="443028"/>
                  </a:lnTo>
                  <a:lnTo>
                    <a:pt x="98385" y="419572"/>
                  </a:lnTo>
                  <a:lnTo>
                    <a:pt x="65049" y="390918"/>
                  </a:lnTo>
                  <a:lnTo>
                    <a:pt x="37761" y="357737"/>
                  </a:lnTo>
                  <a:lnTo>
                    <a:pt x="17303" y="320700"/>
                  </a:lnTo>
                  <a:lnTo>
                    <a:pt x="4455" y="280478"/>
                  </a:lnTo>
                  <a:lnTo>
                    <a:pt x="0" y="23774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767064" y="6502829"/>
            <a:ext cx="1270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spc="-5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9363" y="2482595"/>
            <a:ext cx="2910839" cy="38267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6115" y="169925"/>
            <a:ext cx="66268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林立傑老師預定指導專題方向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526491" y="1062380"/>
            <a:ext cx="7458709" cy="51473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專長領域：</a:t>
            </a:r>
            <a:endParaRPr sz="28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5650" algn="l"/>
              </a:tabLst>
            </a:pPr>
            <a:r>
              <a:rPr sz="2800" dirty="0">
                <a:latin typeface="Microsoft JhengHei"/>
                <a:cs typeface="Microsoft JhengHei"/>
              </a:rPr>
              <a:t>AR/VR</a:t>
            </a:r>
            <a:r>
              <a:rPr sz="2800" spc="-40" dirty="0">
                <a:latin typeface="Microsoft JhengHei"/>
                <a:cs typeface="Microsoft JhengHei"/>
              </a:rPr>
              <a:t> 多媒體開發 人工智慧系統 電子商務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專題方向：</a:t>
            </a:r>
            <a:endParaRPr sz="28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5650" algn="l"/>
              </a:tabLst>
            </a:pPr>
            <a:r>
              <a:rPr sz="2800" dirty="0">
                <a:latin typeface="Microsoft JhengHei"/>
                <a:cs typeface="Microsoft JhengHei"/>
              </a:rPr>
              <a:t>AR/VR</a:t>
            </a:r>
            <a:r>
              <a:rPr sz="2800" spc="-50" dirty="0">
                <a:latin typeface="Microsoft JhengHei"/>
                <a:cs typeface="Microsoft JhengHei"/>
              </a:rPr>
              <a:t> 多媒體開發</a:t>
            </a:r>
            <a:endParaRPr sz="28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5650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電子商務應用</a:t>
            </a:r>
            <a:endParaRPr sz="28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5650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人工智慧系統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基本要求：</a:t>
            </a:r>
            <a:endParaRPr sz="2800">
              <a:latin typeface="Microsoft JhengHei"/>
              <a:cs typeface="Microsoft JhengHei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628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多媒體系統</a:t>
            </a:r>
            <a:endParaRPr sz="2800">
              <a:latin typeface="Microsoft JhengHei"/>
              <a:cs typeface="Microsoft JhengHei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6600CC"/>
              </a:buClr>
              <a:buSzPct val="80357"/>
              <a:buFont typeface="Wingdings"/>
              <a:buChar char=""/>
              <a:tabLst>
                <a:tab pos="354965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聯繫方式：</a:t>
            </a:r>
            <a:endParaRPr sz="2800">
              <a:latin typeface="Microsoft JhengHei"/>
              <a:cs typeface="Microsoft JhengHei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6600CC"/>
              </a:buClr>
              <a:buSzPct val="76785"/>
              <a:buFont typeface="Wingdings"/>
              <a:buChar char=""/>
              <a:tabLst>
                <a:tab pos="755650" algn="l"/>
              </a:tabLst>
            </a:pPr>
            <a:r>
              <a:rPr sz="2800" spc="-40" dirty="0">
                <a:latin typeface="Microsoft JhengHei"/>
                <a:cs typeface="Microsoft JhengHei"/>
              </a:rPr>
              <a:t>每周四中午與下午</a:t>
            </a:r>
            <a:endParaRPr sz="28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>
            <a:extLst>
              <a:ext uri="{FF2B5EF4-FFF2-40B4-BE49-F238E27FC236}">
                <a16:creationId xmlns:a16="http://schemas.microsoft.com/office/drawing/2014/main" id="{DB0D438D-48D7-C8BD-A45C-2ED7663DE4B9}"/>
              </a:ext>
            </a:extLst>
          </p:cNvPr>
          <p:cNvSpPr txBox="1">
            <a:spLocks/>
          </p:cNvSpPr>
          <p:nvPr/>
        </p:nvSpPr>
        <p:spPr>
          <a:xfrm>
            <a:off x="601663" y="52388"/>
            <a:ext cx="8229600" cy="1081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+mj-lt"/>
                <a:ea typeface="標楷體" pitchFamily="65" charset="-120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anose="020206030504050203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anose="020206030504050203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anose="020206030504050203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buClr>
                <a:srgbClr val="1F497D"/>
              </a:buClr>
              <a:buSzPct val="73000"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郭龍老師預定指導專題方向</a:t>
            </a:r>
            <a:b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endParaRPr kumimoji="0"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3F5933DB-B02F-BE13-4FBF-0956D7A3500C}"/>
              </a:ext>
            </a:extLst>
          </p:cNvPr>
          <p:cNvSpPr txBox="1">
            <a:spLocks noChangeArrowheads="1"/>
          </p:cNvSpPr>
          <p:nvPr/>
        </p:nvSpPr>
        <p:spPr>
          <a:xfrm>
            <a:off x="312737" y="1133474"/>
            <a:ext cx="9253537" cy="50387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SzPct val="80000"/>
              <a:buFont typeface="Wingdings" panose="05000000000000000000" pitchFamily="2" charset="2"/>
              <a:buChar char="u"/>
              <a:defRPr kumimoji="1" sz="320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SzPct val="80000"/>
              <a:buFont typeface="Wingdings" panose="05000000000000000000" pitchFamily="2" charset="2"/>
              <a:buChar char="u"/>
              <a:defRPr kumimoji="1" sz="280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CC"/>
              </a:buClr>
              <a:buSzPct val="80000"/>
              <a:buFont typeface="Wingdings" panose="05000000000000000000" pitchFamily="2" charset="2"/>
              <a:buChar char="u"/>
              <a:defRPr kumimoji="1" sz="240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defRPr kumimoji="1" sz="200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zh-TW" altLang="en-US" sz="2800" kern="0" dirty="0"/>
              <a:t>專長領域：</a:t>
            </a:r>
            <a:endParaRPr lang="en-US" altLang="zh-TW" sz="2800" kern="0" dirty="0"/>
          </a:p>
          <a:p>
            <a:pPr lvl="1"/>
            <a:r>
              <a:rPr lang="zh-TW" altLang="en-US" sz="2400" kern="0" dirty="0"/>
              <a:t>電腦遊戲設計、互動設計、科技溝通輔具設計、</a:t>
            </a:r>
            <a:br>
              <a:rPr lang="en-US" altLang="zh-TW" sz="2400" kern="0" dirty="0"/>
            </a:br>
            <a:r>
              <a:rPr lang="en-US" altLang="zh-TW" sz="2400" kern="0" dirty="0"/>
              <a:t>2D/3D</a:t>
            </a:r>
            <a:r>
              <a:rPr lang="zh-TW" altLang="en-US" sz="2400" kern="0" dirty="0"/>
              <a:t>視覺特效。</a:t>
            </a:r>
            <a:endParaRPr lang="en-US" altLang="zh-TW" sz="2400" kern="0" dirty="0"/>
          </a:p>
          <a:p>
            <a:r>
              <a:rPr lang="zh-TW" altLang="en-US" sz="2800" kern="0" dirty="0"/>
              <a:t>專題方向：</a:t>
            </a:r>
            <a:endParaRPr lang="en-US" altLang="zh-TW" sz="2800" kern="0" dirty="0"/>
          </a:p>
          <a:p>
            <a:pPr lvl="1"/>
            <a:r>
              <a:rPr lang="zh-TW" altLang="en-US" sz="2000" kern="0" dirty="0"/>
              <a:t>遊戲企畫、開發與製作相關</a:t>
            </a:r>
            <a:endParaRPr lang="en-US" altLang="zh-TW" sz="2000" kern="0" dirty="0"/>
          </a:p>
          <a:p>
            <a:pPr lvl="1"/>
            <a:r>
              <a:rPr lang="zh-TW" altLang="en-US" sz="2000" kern="0" dirty="0"/>
              <a:t>互動科技相關研究</a:t>
            </a:r>
          </a:p>
          <a:p>
            <a:pPr lvl="1"/>
            <a:r>
              <a:rPr lang="zh-TW" altLang="en-US" sz="2000" kern="0" dirty="0"/>
              <a:t>開發環境：</a:t>
            </a:r>
            <a:r>
              <a:rPr lang="en-US" altLang="zh-TW" sz="2000" kern="0" dirty="0"/>
              <a:t>Unity/</a:t>
            </a:r>
            <a:r>
              <a:rPr lang="en-US" altLang="zh-TW" sz="2000" kern="0" dirty="0">
                <a:solidFill>
                  <a:srgbClr val="FF0000"/>
                </a:solidFill>
              </a:rPr>
              <a:t>Unreal</a:t>
            </a:r>
            <a:r>
              <a:rPr lang="zh-TW" altLang="en-US" sz="2000" kern="0" dirty="0"/>
              <a:t>遊戲引擎</a:t>
            </a:r>
            <a:endParaRPr lang="en-US" altLang="zh-TW" sz="2000" kern="0" dirty="0"/>
          </a:p>
          <a:p>
            <a:pPr lvl="1"/>
            <a:r>
              <a:rPr lang="zh-TW" altLang="en-US" sz="2000" kern="0" dirty="0"/>
              <a:t>開發語言：</a:t>
            </a:r>
            <a:r>
              <a:rPr lang="en-US" altLang="zh-TW" sz="2000" kern="0" dirty="0"/>
              <a:t>C# </a:t>
            </a:r>
            <a:r>
              <a:rPr lang="zh-TW" altLang="en-US" sz="2000" kern="0" dirty="0"/>
              <a:t>、</a:t>
            </a:r>
            <a:r>
              <a:rPr lang="en-US" altLang="zh-TW" sz="2000" kern="0" dirty="0"/>
              <a:t>Java</a:t>
            </a:r>
          </a:p>
          <a:p>
            <a:r>
              <a:rPr lang="zh-TW" altLang="en-US" sz="2800" kern="0" dirty="0"/>
              <a:t>收學生要求：</a:t>
            </a:r>
            <a:endParaRPr lang="en-US" altLang="zh-TW" sz="2800" kern="0" dirty="0"/>
          </a:p>
          <a:p>
            <a:pPr lvl="1"/>
            <a:r>
              <a:rPr lang="zh-TW" altLang="en-US" sz="2400" kern="0" dirty="0"/>
              <a:t>對遊戲開發有興趣者</a:t>
            </a:r>
            <a:endParaRPr lang="en-US" altLang="zh-TW" sz="2400" kern="0" dirty="0"/>
          </a:p>
          <a:p>
            <a:pPr lvl="1"/>
            <a:r>
              <a:rPr lang="zh-TW" altLang="en-US" sz="2400" kern="0" dirty="0">
                <a:solidFill>
                  <a:srgbClr val="FF0000"/>
                </a:solidFill>
              </a:rPr>
              <a:t>務必要定期回報進度</a:t>
            </a:r>
          </a:p>
          <a:p>
            <a:r>
              <a:rPr lang="zh-TW" altLang="en-US" sz="2800" kern="0" dirty="0"/>
              <a:t>晤談教室：</a:t>
            </a:r>
            <a:r>
              <a:rPr lang="en-US" altLang="zh-TW" sz="2800" kern="0" dirty="0"/>
              <a:t>U423</a:t>
            </a: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A4BE9F80-9330-2D7A-7DF9-2CCC6E9476C4}"/>
              </a:ext>
            </a:extLst>
          </p:cNvPr>
          <p:cNvSpPr/>
          <p:nvPr/>
        </p:nvSpPr>
        <p:spPr>
          <a:xfrm>
            <a:off x="8553450" y="6381750"/>
            <a:ext cx="554038" cy="47625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en-US" altLang="zh-Han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Hant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17328047-203D-C141-F57A-6CB237EAF3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072" y="2564904"/>
            <a:ext cx="2239666" cy="33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09160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0"/>
            <a:ext cx="9153525" cy="6863080"/>
            <a:chOff x="-4762" y="0"/>
            <a:chExt cx="9153525" cy="68630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5052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16023" y="1690116"/>
              <a:ext cx="7428230" cy="2534920"/>
            </a:xfrm>
            <a:custGeom>
              <a:avLst/>
              <a:gdLst/>
              <a:ahLst/>
              <a:cxnLst/>
              <a:rect l="l" t="t" r="r" b="b"/>
              <a:pathLst>
                <a:path w="7428230" h="2534920">
                  <a:moveTo>
                    <a:pt x="7427976" y="0"/>
                  </a:moveTo>
                  <a:lnTo>
                    <a:pt x="0" y="0"/>
                  </a:lnTo>
                  <a:lnTo>
                    <a:pt x="0" y="2534412"/>
                  </a:lnTo>
                  <a:lnTo>
                    <a:pt x="7427976" y="2534412"/>
                  </a:lnTo>
                  <a:lnTo>
                    <a:pt x="7427976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3023" y="3592067"/>
              <a:ext cx="568960" cy="632460"/>
            </a:xfrm>
            <a:custGeom>
              <a:avLst/>
              <a:gdLst/>
              <a:ahLst/>
              <a:cxnLst/>
              <a:rect l="l" t="t" r="r" b="b"/>
              <a:pathLst>
                <a:path w="568960" h="632460">
                  <a:moveTo>
                    <a:pt x="0" y="632460"/>
                  </a:moveTo>
                  <a:lnTo>
                    <a:pt x="568452" y="632460"/>
                  </a:lnTo>
                  <a:lnTo>
                    <a:pt x="568452" y="0"/>
                  </a:lnTo>
                  <a:lnTo>
                    <a:pt x="0" y="0"/>
                  </a:lnTo>
                  <a:lnTo>
                    <a:pt x="0" y="63246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16024" y="1066799"/>
              <a:ext cx="1150620" cy="1257300"/>
            </a:xfrm>
            <a:custGeom>
              <a:avLst/>
              <a:gdLst/>
              <a:ahLst/>
              <a:cxnLst/>
              <a:rect l="l" t="t" r="r" b="b"/>
              <a:pathLst>
                <a:path w="1150620" h="1257300">
                  <a:moveTo>
                    <a:pt x="565404" y="623328"/>
                  </a:moveTo>
                  <a:lnTo>
                    <a:pt x="0" y="623328"/>
                  </a:lnTo>
                  <a:lnTo>
                    <a:pt x="0" y="1257300"/>
                  </a:lnTo>
                  <a:lnTo>
                    <a:pt x="565404" y="1257300"/>
                  </a:lnTo>
                  <a:lnTo>
                    <a:pt x="565404" y="623328"/>
                  </a:lnTo>
                  <a:close/>
                </a:path>
                <a:path w="1150620" h="1257300">
                  <a:moveTo>
                    <a:pt x="1150607" y="0"/>
                  </a:moveTo>
                  <a:lnTo>
                    <a:pt x="565404" y="0"/>
                  </a:lnTo>
                  <a:lnTo>
                    <a:pt x="565404" y="623328"/>
                  </a:lnTo>
                  <a:lnTo>
                    <a:pt x="1150607" y="623328"/>
                  </a:lnTo>
                  <a:lnTo>
                    <a:pt x="1150607" y="0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1475" y="3592067"/>
              <a:ext cx="584200" cy="632460"/>
            </a:xfrm>
            <a:custGeom>
              <a:avLst/>
              <a:gdLst/>
              <a:ahLst/>
              <a:cxnLst/>
              <a:rect l="l" t="t" r="r" b="b"/>
              <a:pathLst>
                <a:path w="584200" h="632460">
                  <a:moveTo>
                    <a:pt x="0" y="632460"/>
                  </a:moveTo>
                  <a:lnTo>
                    <a:pt x="583692" y="632460"/>
                  </a:lnTo>
                  <a:lnTo>
                    <a:pt x="583692" y="0"/>
                  </a:lnTo>
                  <a:lnTo>
                    <a:pt x="0" y="0"/>
                  </a:lnTo>
                  <a:lnTo>
                    <a:pt x="0" y="63246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1427" y="1690116"/>
              <a:ext cx="585470" cy="643255"/>
            </a:xfrm>
            <a:custGeom>
              <a:avLst/>
              <a:gdLst/>
              <a:ahLst/>
              <a:cxnLst/>
              <a:rect l="l" t="t" r="r" b="b"/>
              <a:pathLst>
                <a:path w="585469" h="643255">
                  <a:moveTo>
                    <a:pt x="585215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585215" y="643127"/>
                  </a:lnTo>
                  <a:lnTo>
                    <a:pt x="585215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1475" y="2324100"/>
              <a:ext cx="574675" cy="623570"/>
            </a:xfrm>
            <a:custGeom>
              <a:avLst/>
              <a:gdLst/>
              <a:ahLst/>
              <a:cxnLst/>
              <a:rect l="l" t="t" r="r" b="b"/>
              <a:pathLst>
                <a:path w="574675" h="623569">
                  <a:moveTo>
                    <a:pt x="0" y="623315"/>
                  </a:moveTo>
                  <a:lnTo>
                    <a:pt x="574548" y="623315"/>
                  </a:lnTo>
                  <a:lnTo>
                    <a:pt x="574548" y="0"/>
                  </a:lnTo>
                  <a:lnTo>
                    <a:pt x="0" y="0"/>
                  </a:lnTo>
                  <a:lnTo>
                    <a:pt x="0" y="623315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324100"/>
              <a:ext cx="582295" cy="634365"/>
            </a:xfrm>
            <a:custGeom>
              <a:avLst/>
              <a:gdLst/>
              <a:ahLst/>
              <a:cxnLst/>
              <a:rect l="l" t="t" r="r" b="b"/>
              <a:pathLst>
                <a:path w="582295" h="634364">
                  <a:moveTo>
                    <a:pt x="582168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582168" y="633984"/>
                  </a:lnTo>
                  <a:lnTo>
                    <a:pt x="582168" y="0"/>
                  </a:lnTo>
                  <a:close/>
                </a:path>
              </a:pathLst>
            </a:custGeom>
            <a:solidFill>
              <a:srgbClr val="000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6023" y="2324100"/>
              <a:ext cx="574675" cy="634365"/>
            </a:xfrm>
            <a:custGeom>
              <a:avLst/>
              <a:gdLst/>
              <a:ahLst/>
              <a:cxnLst/>
              <a:rect l="l" t="t" r="r" b="b"/>
              <a:pathLst>
                <a:path w="574675" h="634364">
                  <a:moveTo>
                    <a:pt x="574548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574548" y="633984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3023" y="2947416"/>
              <a:ext cx="568960" cy="645160"/>
            </a:xfrm>
            <a:custGeom>
              <a:avLst/>
              <a:gdLst/>
              <a:ahLst/>
              <a:cxnLst/>
              <a:rect l="l" t="t" r="r" b="b"/>
              <a:pathLst>
                <a:path w="568960" h="645160">
                  <a:moveTo>
                    <a:pt x="0" y="644651"/>
                  </a:moveTo>
                  <a:lnTo>
                    <a:pt x="568452" y="644651"/>
                  </a:lnTo>
                  <a:lnTo>
                    <a:pt x="568452" y="0"/>
                  </a:lnTo>
                  <a:lnTo>
                    <a:pt x="0" y="0"/>
                  </a:lnTo>
                  <a:lnTo>
                    <a:pt x="0" y="644651"/>
                  </a:lnTo>
                  <a:close/>
                </a:path>
              </a:pathLst>
            </a:custGeom>
            <a:solidFill>
              <a:srgbClr val="CCC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475" y="2947416"/>
              <a:ext cx="584200" cy="645160"/>
            </a:xfrm>
            <a:custGeom>
              <a:avLst/>
              <a:gdLst/>
              <a:ahLst/>
              <a:cxnLst/>
              <a:rect l="l" t="t" r="r" b="b"/>
              <a:pathLst>
                <a:path w="584200" h="645160">
                  <a:moveTo>
                    <a:pt x="583692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583692" y="644651"/>
                  </a:lnTo>
                  <a:lnTo>
                    <a:pt x="583692" y="0"/>
                  </a:lnTo>
                  <a:close/>
                </a:path>
              </a:pathLst>
            </a:custGeom>
            <a:solidFill>
              <a:srgbClr val="99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763523"/>
              <a:ext cx="1801368" cy="13350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9970" y="753998"/>
              <a:ext cx="1820545" cy="1354455"/>
            </a:xfrm>
            <a:custGeom>
              <a:avLst/>
              <a:gdLst/>
              <a:ahLst/>
              <a:cxnLst/>
              <a:rect l="l" t="t" r="r" b="b"/>
              <a:pathLst>
                <a:path w="1820545" h="1354455">
                  <a:moveTo>
                    <a:pt x="0" y="1354074"/>
                  </a:moveTo>
                  <a:lnTo>
                    <a:pt x="1820418" y="1354074"/>
                  </a:lnTo>
                  <a:lnTo>
                    <a:pt x="1820418" y="0"/>
                  </a:lnTo>
                  <a:lnTo>
                    <a:pt x="0" y="0"/>
                  </a:lnTo>
                  <a:lnTo>
                    <a:pt x="0" y="1354074"/>
                  </a:lnTo>
                  <a:close/>
                </a:path>
              </a:pathLst>
            </a:custGeom>
            <a:ln w="190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495" y="2060448"/>
              <a:ext cx="1801368" cy="13533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9970" y="2050923"/>
              <a:ext cx="1820545" cy="1372870"/>
            </a:xfrm>
            <a:custGeom>
              <a:avLst/>
              <a:gdLst/>
              <a:ahLst/>
              <a:cxnLst/>
              <a:rect l="l" t="t" r="r" b="b"/>
              <a:pathLst>
                <a:path w="1820545" h="1372870">
                  <a:moveTo>
                    <a:pt x="0" y="1372362"/>
                  </a:moveTo>
                  <a:lnTo>
                    <a:pt x="1820418" y="1372362"/>
                  </a:lnTo>
                  <a:lnTo>
                    <a:pt x="1820418" y="0"/>
                  </a:lnTo>
                  <a:lnTo>
                    <a:pt x="0" y="0"/>
                  </a:lnTo>
                  <a:lnTo>
                    <a:pt x="0" y="1372362"/>
                  </a:lnTo>
                  <a:close/>
                </a:path>
              </a:pathLst>
            </a:custGeom>
            <a:ln w="190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495" y="4581144"/>
              <a:ext cx="1801368" cy="13685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29970" y="4571619"/>
              <a:ext cx="1820545" cy="1388110"/>
            </a:xfrm>
            <a:custGeom>
              <a:avLst/>
              <a:gdLst/>
              <a:ahLst/>
              <a:cxnLst/>
              <a:rect l="l" t="t" r="r" b="b"/>
              <a:pathLst>
                <a:path w="1820545" h="1388110">
                  <a:moveTo>
                    <a:pt x="0" y="1387601"/>
                  </a:moveTo>
                  <a:lnTo>
                    <a:pt x="1820418" y="1387601"/>
                  </a:lnTo>
                  <a:lnTo>
                    <a:pt x="1820418" y="0"/>
                  </a:lnTo>
                  <a:lnTo>
                    <a:pt x="0" y="0"/>
                  </a:lnTo>
                  <a:lnTo>
                    <a:pt x="0" y="1387601"/>
                  </a:lnTo>
                  <a:close/>
                </a:path>
              </a:pathLst>
            </a:custGeom>
            <a:ln w="190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495" y="3377184"/>
              <a:ext cx="1801368" cy="12390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9970" y="3367659"/>
              <a:ext cx="1820545" cy="1258570"/>
            </a:xfrm>
            <a:custGeom>
              <a:avLst/>
              <a:gdLst/>
              <a:ahLst/>
              <a:cxnLst/>
              <a:rect l="l" t="t" r="r" b="b"/>
              <a:pathLst>
                <a:path w="1820545" h="1258570">
                  <a:moveTo>
                    <a:pt x="0" y="1258062"/>
                  </a:moveTo>
                  <a:lnTo>
                    <a:pt x="1820418" y="1258062"/>
                  </a:lnTo>
                  <a:lnTo>
                    <a:pt x="1820418" y="0"/>
                  </a:lnTo>
                  <a:lnTo>
                    <a:pt x="0" y="0"/>
                  </a:lnTo>
                  <a:lnTo>
                    <a:pt x="0" y="1258062"/>
                  </a:lnTo>
                  <a:close/>
                </a:path>
              </a:pathLst>
            </a:custGeom>
            <a:ln w="190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414527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7467600" y="0"/>
                  </a:lnTo>
                </a:path>
                <a:path w="9144000">
                  <a:moveTo>
                    <a:pt x="8915400" y="0"/>
                  </a:moveTo>
                  <a:lnTo>
                    <a:pt x="9144000" y="0"/>
                  </a:lnTo>
                </a:path>
              </a:pathLst>
            </a:custGeom>
            <a:ln w="9525">
              <a:solidFill>
                <a:srgbClr val="5F76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0" y="5373623"/>
              <a:ext cx="9144000" cy="1484630"/>
            </a:xfrm>
            <a:custGeom>
              <a:avLst/>
              <a:gdLst/>
              <a:ahLst/>
              <a:cxnLst/>
              <a:rect l="l" t="t" r="r" b="b"/>
              <a:pathLst>
                <a:path w="9144000" h="1484629">
                  <a:moveTo>
                    <a:pt x="9144000" y="0"/>
                  </a:moveTo>
                  <a:lnTo>
                    <a:pt x="0" y="0"/>
                  </a:lnTo>
                  <a:lnTo>
                    <a:pt x="0" y="1484375"/>
                  </a:lnTo>
                  <a:lnTo>
                    <a:pt x="9144000" y="14843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5349222"/>
              <a:ext cx="9144000" cy="2440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5373623"/>
              <a:ext cx="9144000" cy="14843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0" y="5373623"/>
              <a:ext cx="9144000" cy="1484630"/>
            </a:xfrm>
            <a:custGeom>
              <a:avLst/>
              <a:gdLst/>
              <a:ahLst/>
              <a:cxnLst/>
              <a:rect l="l" t="t" r="r" b="b"/>
              <a:pathLst>
                <a:path w="9144000" h="1484629">
                  <a:moveTo>
                    <a:pt x="0" y="1484375"/>
                  </a:moveTo>
                  <a:lnTo>
                    <a:pt x="9144000" y="14843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484375"/>
                  </a:lnTo>
                  <a:close/>
                </a:path>
              </a:pathLst>
            </a:custGeom>
            <a:ln w="9525">
              <a:solidFill>
                <a:srgbClr val="5C7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23047" y="265171"/>
              <a:ext cx="1161859" cy="298708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448561" y="5769051"/>
            <a:ext cx="6365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THANKS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3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LISTENING.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3999" cy="53736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639</Words>
  <Application>Microsoft Office PowerPoint</Application>
  <PresentationFormat>如螢幕大小 (4:3)</PresentationFormat>
  <Paragraphs>169</Paragraphs>
  <Slides>20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33" baseType="lpstr">
      <vt:lpstr>Arial MT</vt:lpstr>
      <vt:lpstr>Malgun Gothic</vt:lpstr>
      <vt:lpstr>MingLiU_HKSCS-ExtB</vt:lpstr>
      <vt:lpstr>微軟正黑體</vt:lpstr>
      <vt:lpstr>微軟正黑體</vt:lpstr>
      <vt:lpstr>新細明體</vt:lpstr>
      <vt:lpstr>標楷體</vt:lpstr>
      <vt:lpstr>Arial</vt:lpstr>
      <vt:lpstr>Calibri</vt:lpstr>
      <vt:lpstr>Georgia</vt:lpstr>
      <vt:lpstr>Times New Roman</vt:lpstr>
      <vt:lpstr>Wingdings</vt:lpstr>
      <vt:lpstr>Office Theme</vt:lpstr>
      <vt:lpstr>PowerPoint 簡報</vt:lpstr>
      <vt:lpstr>唯有實踐才是真正的學習</vt:lpstr>
      <vt:lpstr>基礎專題實作1/2</vt:lpstr>
      <vt:lpstr>專題實作1</vt:lpstr>
      <vt:lpstr>專題實作2</vt:lpstr>
      <vt:lpstr>學術家族</vt:lpstr>
      <vt:lpstr>選課規定</vt:lpstr>
      <vt:lpstr>修課 請表連結</vt:lpstr>
      <vt:lpstr>專題規定</vt:lpstr>
      <vt:lpstr>科技部大專生專題研究計畫</vt:lpstr>
      <vt:lpstr>鼓勵同學參加各種競賽</vt:lpstr>
      <vt:lpstr>羅榮華老師預定指導專題方向</vt:lpstr>
      <vt:lpstr>駱至中老師預定指導專題方向</vt:lpstr>
      <vt:lpstr>駱至中老師預定指導專題方向</vt:lpstr>
      <vt:lpstr>夏傳儀老師預定指導專題方向</vt:lpstr>
      <vt:lpstr>許惠美老師預定指導專題方向</vt:lpstr>
      <vt:lpstr>釋有真老師預定指導專題方向</vt:lpstr>
      <vt:lpstr>林立傑老師預定指導專題方向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Administrator</dc:creator>
  <cp:lastModifiedBy>user</cp:lastModifiedBy>
  <cp:revision>8</cp:revision>
  <dcterms:created xsi:type="dcterms:W3CDTF">2025-01-06T10:48:12Z</dcterms:created>
  <dcterms:modified xsi:type="dcterms:W3CDTF">2026-01-14T02:29:27Z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2025-01-06T00:00:00Z</vt:filetime>
  </property>
  <property fmtid="{D5CDD505-2E9C-101B-9397-08002B2CF9AE}" pid="5" name="Producer">
    <vt:lpwstr>Microsoft® PowerPoint® LTSC</vt:lpwstr>
  </property>
</Properties>
</file>